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8" d="100"/>
          <a:sy n="118" d="100"/>
        </p:scale>
        <p:origin x="240" y="3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4074085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717457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2092839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2782829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C330519-E7BD-4BC3-9492-91410F62AB88}" type="datetimeFigureOut">
              <a:rPr lang="en-GB" smtClean="0"/>
              <a:t>20/10/2023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946905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C330519-E7BD-4BC3-9492-91410F62AB88}" type="datetimeFigureOut">
              <a:rPr lang="en-GB" smtClean="0"/>
              <a:t>20/10/2023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2916891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C330519-E7BD-4BC3-9492-91410F62AB88}" type="datetimeFigureOut">
              <a:rPr lang="en-GB" smtClean="0"/>
              <a:t>20/10/2023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1132413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C330519-E7BD-4BC3-9492-91410F62AB88}" type="datetimeFigureOut">
              <a:rPr lang="en-GB" smtClean="0"/>
              <a:t>20/10/2023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652055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330519-E7BD-4BC3-9492-91410F62AB88}" type="datetimeFigureOut">
              <a:rPr lang="en-GB" smtClean="0"/>
              <a:t>20/10/2023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352268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C330519-E7BD-4BC3-9492-91410F62AB88}" type="datetimeFigureOut">
              <a:rPr lang="en-GB" smtClean="0"/>
              <a:t>20/10/2023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1891705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C330519-E7BD-4BC3-9492-91410F62AB88}" type="datetimeFigureOut">
              <a:rPr lang="en-GB" smtClean="0"/>
              <a:t>20/10/2023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E351AA0-DA23-4690-A302-65C19C4283A6}" type="slidenum">
              <a:rPr lang="en-GB" smtClean="0"/>
              <a:t>‹#›</a:t>
            </a:fld>
            <a:endParaRPr lang="en-GB"/>
          </a:p>
        </p:txBody>
      </p:sp>
    </p:spTree>
    <p:extLst>
      <p:ext uri="{BB962C8B-B14F-4D97-AF65-F5344CB8AC3E}">
        <p14:creationId xmlns:p14="http://schemas.microsoft.com/office/powerpoint/2010/main" val="3678927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330519-E7BD-4BC3-9492-91410F62AB88}" type="datetimeFigureOut">
              <a:rPr lang="en-GB" smtClean="0"/>
              <a:t>20/10/2023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351AA0-DA23-4690-A302-65C19C4283A6}" type="slidenum">
              <a:rPr lang="en-GB" smtClean="0"/>
              <a:t>‹#›</a:t>
            </a:fld>
            <a:endParaRPr lang="en-GB"/>
          </a:p>
        </p:txBody>
      </p:sp>
    </p:spTree>
    <p:extLst>
      <p:ext uri="{BB962C8B-B14F-4D97-AF65-F5344CB8AC3E}">
        <p14:creationId xmlns:p14="http://schemas.microsoft.com/office/powerpoint/2010/main" val="6189575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tiff"/><Relationship Id="rId4" Type="http://schemas.openxmlformats.org/officeDocument/2006/relationships/image" Target="../media/image2.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0"/>
          <p:cNvSpPr txBox="1"/>
          <p:nvPr/>
        </p:nvSpPr>
        <p:spPr>
          <a:xfrm>
            <a:off x="3585119" y="4165934"/>
            <a:ext cx="1203012"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b="1" dirty="0">
                <a:latin typeface="Arial" panose="020B0604020202020204" pitchFamily="34" charset="0"/>
                <a:cs typeface="Arial" panose="020B0604020202020204" pitchFamily="34" charset="0"/>
              </a:rPr>
              <a:t>IB ZMYM2</a:t>
            </a:r>
          </a:p>
        </p:txBody>
      </p:sp>
      <p:sp>
        <p:nvSpPr>
          <p:cNvPr id="10" name="TextBox 22"/>
          <p:cNvSpPr txBox="1"/>
          <p:nvPr/>
        </p:nvSpPr>
        <p:spPr>
          <a:xfrm rot="16200000">
            <a:off x="2426567" y="958647"/>
            <a:ext cx="1048388"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cs typeface="Arial" panose="020B0604020202020204" pitchFamily="34" charset="0"/>
              </a:rPr>
              <a:t> Input</a:t>
            </a:r>
          </a:p>
        </p:txBody>
      </p:sp>
      <p:sp>
        <p:nvSpPr>
          <p:cNvPr id="11" name="TextBox 34"/>
          <p:cNvSpPr txBox="1"/>
          <p:nvPr/>
        </p:nvSpPr>
        <p:spPr>
          <a:xfrm>
            <a:off x="3051159" y="517471"/>
            <a:ext cx="646368"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cs typeface="Arial" panose="020B0604020202020204" pitchFamily="34" charset="0"/>
              </a:rPr>
              <a:t>+NEM</a:t>
            </a:r>
          </a:p>
        </p:txBody>
      </p:sp>
      <p:sp>
        <p:nvSpPr>
          <p:cNvPr id="12" name="TextBox 37"/>
          <p:cNvSpPr txBox="1"/>
          <p:nvPr/>
        </p:nvSpPr>
        <p:spPr>
          <a:xfrm>
            <a:off x="7820646" y="3972247"/>
            <a:ext cx="109951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b="1" dirty="0">
                <a:latin typeface="Arial" panose="020B0604020202020204" pitchFamily="34" charset="0"/>
                <a:cs typeface="Arial" panose="020B0604020202020204" pitchFamily="34" charset="0"/>
              </a:rPr>
              <a:t>IB ADNP</a:t>
            </a:r>
          </a:p>
        </p:txBody>
      </p:sp>
      <p:sp>
        <p:nvSpPr>
          <p:cNvPr id="13" name="TextBox 38"/>
          <p:cNvSpPr txBox="1"/>
          <p:nvPr/>
        </p:nvSpPr>
        <p:spPr>
          <a:xfrm rot="16200000">
            <a:off x="3051771" y="1178901"/>
            <a:ext cx="60788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cs typeface="Arial" panose="020B0604020202020204" pitchFamily="34" charset="0"/>
              </a:rPr>
              <a:t> IgG</a:t>
            </a:r>
          </a:p>
        </p:txBody>
      </p:sp>
      <p:sp>
        <p:nvSpPr>
          <p:cNvPr id="14" name="TextBox 39"/>
          <p:cNvSpPr txBox="1"/>
          <p:nvPr/>
        </p:nvSpPr>
        <p:spPr>
          <a:xfrm rot="16200000">
            <a:off x="3355007" y="1077188"/>
            <a:ext cx="811306"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cs typeface="Arial" panose="020B0604020202020204" pitchFamily="34" charset="0"/>
              </a:rPr>
              <a:t> ZMYM2</a:t>
            </a:r>
          </a:p>
        </p:txBody>
      </p:sp>
      <p:sp>
        <p:nvSpPr>
          <p:cNvPr id="15" name="TextBox 40"/>
          <p:cNvSpPr txBox="1"/>
          <p:nvPr/>
        </p:nvSpPr>
        <p:spPr>
          <a:xfrm rot="16200000">
            <a:off x="3809418" y="1126649"/>
            <a:ext cx="712383"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cs typeface="Arial" panose="020B0604020202020204" pitchFamily="34" charset="0"/>
              </a:rPr>
              <a:t> Input</a:t>
            </a:r>
          </a:p>
        </p:txBody>
      </p:sp>
      <p:sp>
        <p:nvSpPr>
          <p:cNvPr id="16" name="TextBox 41"/>
          <p:cNvSpPr txBox="1"/>
          <p:nvPr/>
        </p:nvSpPr>
        <p:spPr>
          <a:xfrm rot="16200000">
            <a:off x="4214366" y="1126648"/>
            <a:ext cx="712385"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cs typeface="Arial" panose="020B0604020202020204" pitchFamily="34" charset="0"/>
              </a:rPr>
              <a:t> IgG</a:t>
            </a:r>
          </a:p>
        </p:txBody>
      </p:sp>
      <p:sp>
        <p:nvSpPr>
          <p:cNvPr id="17" name="TextBox 42"/>
          <p:cNvSpPr txBox="1"/>
          <p:nvPr/>
        </p:nvSpPr>
        <p:spPr>
          <a:xfrm rot="16200000">
            <a:off x="4569854" y="1077187"/>
            <a:ext cx="811307"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cs typeface="Arial" panose="020B0604020202020204" pitchFamily="34" charset="0"/>
              </a:rPr>
              <a:t> ZMYM2</a:t>
            </a:r>
          </a:p>
        </p:txBody>
      </p:sp>
      <p:cxnSp>
        <p:nvCxnSpPr>
          <p:cNvPr id="18" name="Straight Connector 17"/>
          <p:cNvCxnSpPr/>
          <p:nvPr/>
        </p:nvCxnSpPr>
        <p:spPr>
          <a:xfrm flipH="1">
            <a:off x="2897225" y="825248"/>
            <a:ext cx="95423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49"/>
          <p:cNvSpPr txBox="1"/>
          <p:nvPr/>
        </p:nvSpPr>
        <p:spPr>
          <a:xfrm>
            <a:off x="4281413" y="524899"/>
            <a:ext cx="646368"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cs typeface="Arial" panose="020B0604020202020204" pitchFamily="34" charset="0"/>
              </a:rPr>
              <a:t>-NEM</a:t>
            </a:r>
          </a:p>
        </p:txBody>
      </p:sp>
      <p:cxnSp>
        <p:nvCxnSpPr>
          <p:cNvPr id="20" name="Straight Connector 19"/>
          <p:cNvCxnSpPr/>
          <p:nvPr/>
        </p:nvCxnSpPr>
        <p:spPr>
          <a:xfrm flipH="1">
            <a:off x="4127479" y="832676"/>
            <a:ext cx="95423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19"/>
          <p:cNvSpPr txBox="1"/>
          <p:nvPr/>
        </p:nvSpPr>
        <p:spPr>
          <a:xfrm>
            <a:off x="59125" y="6195500"/>
            <a:ext cx="7866611" cy="55399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GB" sz="1000" b="1" dirty="0">
                <a:latin typeface="Times New Roman" panose="02020603050405020304" pitchFamily="18" charset="0"/>
                <a:ea typeface="Times New Roman" panose="02020603050405020304" pitchFamily="18" charset="0"/>
              </a:rPr>
              <a:t>Figure 1—source data 1. </a:t>
            </a:r>
            <a:r>
              <a:rPr lang="en-GB" sz="1000" dirty="0"/>
              <a:t>Raw unedited images of Co-immunoprecipitation analysis of ADNP with ZMYM2 (Figure 1C). Resulting proteins were detected by immunoblotting (IB) with ZMYM2 and ADNP antibodies. The regions used for creating the final figure are boxed. Molecular weight marker sizes (</a:t>
            </a:r>
            <a:r>
              <a:rPr lang="en-GB" sz="1000" dirty="0" err="1"/>
              <a:t>kDa</a:t>
            </a:r>
            <a:r>
              <a:rPr lang="en-GB" sz="1000" dirty="0"/>
              <a:t>) are shown on the left.</a:t>
            </a:r>
            <a:endParaRPr lang="en-GB" sz="1000" u="sng" dirty="0"/>
          </a:p>
        </p:txBody>
      </p:sp>
      <p:pic>
        <p:nvPicPr>
          <p:cNvPr id="38" name="Picture 37"/>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2334319" y="1553599"/>
            <a:ext cx="3058668" cy="2592324"/>
          </a:xfrm>
          <a:prstGeom prst="rect">
            <a:avLst/>
          </a:prstGeom>
        </p:spPr>
      </p:pic>
      <p:sp>
        <p:nvSpPr>
          <p:cNvPr id="40" name="Rectangle 39"/>
          <p:cNvSpPr/>
          <p:nvPr/>
        </p:nvSpPr>
        <p:spPr>
          <a:xfrm>
            <a:off x="4011721" y="1927644"/>
            <a:ext cx="1165650" cy="30757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2"/>
          <p:cNvSpPr txBox="1"/>
          <p:nvPr/>
        </p:nvSpPr>
        <p:spPr>
          <a:xfrm rot="16200000">
            <a:off x="6597511" y="968744"/>
            <a:ext cx="1048388"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Input</a:t>
            </a:r>
          </a:p>
        </p:txBody>
      </p:sp>
      <p:sp>
        <p:nvSpPr>
          <p:cNvPr id="23" name="TextBox 34"/>
          <p:cNvSpPr txBox="1"/>
          <p:nvPr/>
        </p:nvSpPr>
        <p:spPr>
          <a:xfrm>
            <a:off x="7222103" y="527568"/>
            <a:ext cx="646368"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+NEM</a:t>
            </a:r>
          </a:p>
        </p:txBody>
      </p:sp>
      <p:sp>
        <p:nvSpPr>
          <p:cNvPr id="24" name="TextBox 38"/>
          <p:cNvSpPr txBox="1"/>
          <p:nvPr/>
        </p:nvSpPr>
        <p:spPr>
          <a:xfrm rot="16200000">
            <a:off x="7222715" y="1188998"/>
            <a:ext cx="607880"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IgG</a:t>
            </a:r>
          </a:p>
        </p:txBody>
      </p:sp>
      <p:sp>
        <p:nvSpPr>
          <p:cNvPr id="25" name="TextBox 39"/>
          <p:cNvSpPr txBox="1"/>
          <p:nvPr/>
        </p:nvSpPr>
        <p:spPr>
          <a:xfrm rot="16200000">
            <a:off x="7525951" y="1087285"/>
            <a:ext cx="811306"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ZMYM2</a:t>
            </a:r>
          </a:p>
        </p:txBody>
      </p:sp>
      <p:sp>
        <p:nvSpPr>
          <p:cNvPr id="26" name="TextBox 40"/>
          <p:cNvSpPr txBox="1"/>
          <p:nvPr/>
        </p:nvSpPr>
        <p:spPr>
          <a:xfrm rot="16200000">
            <a:off x="7980362" y="1136746"/>
            <a:ext cx="712383"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Input</a:t>
            </a:r>
          </a:p>
        </p:txBody>
      </p:sp>
      <p:sp>
        <p:nvSpPr>
          <p:cNvPr id="27" name="TextBox 41"/>
          <p:cNvSpPr txBox="1"/>
          <p:nvPr/>
        </p:nvSpPr>
        <p:spPr>
          <a:xfrm rot="16200000">
            <a:off x="8385310" y="1136745"/>
            <a:ext cx="712385"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IgG</a:t>
            </a:r>
          </a:p>
        </p:txBody>
      </p:sp>
      <p:sp>
        <p:nvSpPr>
          <p:cNvPr id="28" name="TextBox 42"/>
          <p:cNvSpPr txBox="1"/>
          <p:nvPr/>
        </p:nvSpPr>
        <p:spPr>
          <a:xfrm rot="16200000">
            <a:off x="8740798" y="1087284"/>
            <a:ext cx="811307"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 ZMYM2</a:t>
            </a:r>
          </a:p>
        </p:txBody>
      </p:sp>
      <p:cxnSp>
        <p:nvCxnSpPr>
          <p:cNvPr id="29" name="Straight Connector 28"/>
          <p:cNvCxnSpPr/>
          <p:nvPr/>
        </p:nvCxnSpPr>
        <p:spPr>
          <a:xfrm flipH="1">
            <a:off x="7068169" y="835345"/>
            <a:ext cx="95423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49"/>
          <p:cNvSpPr txBox="1"/>
          <p:nvPr/>
        </p:nvSpPr>
        <p:spPr>
          <a:xfrm>
            <a:off x="8452357" y="534996"/>
            <a:ext cx="646368"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dirty="0"/>
              <a:t>-NEM</a:t>
            </a:r>
          </a:p>
        </p:txBody>
      </p:sp>
      <p:cxnSp>
        <p:nvCxnSpPr>
          <p:cNvPr id="31" name="Straight Connector 30"/>
          <p:cNvCxnSpPr/>
          <p:nvPr/>
        </p:nvCxnSpPr>
        <p:spPr>
          <a:xfrm flipH="1">
            <a:off x="8298423" y="842773"/>
            <a:ext cx="95423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2187563" y="1811267"/>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2187563" y="1953137"/>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2187563" y="2121607"/>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2187563" y="2329705"/>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2187563" y="2698509"/>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2187563" y="2977821"/>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2187563" y="3412408"/>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2187563" y="3779165"/>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831926" y="1393361"/>
            <a:ext cx="388248" cy="246221"/>
          </a:xfrm>
          <a:prstGeom prst="rect">
            <a:avLst/>
          </a:prstGeom>
          <a:noFill/>
        </p:spPr>
        <p:txBody>
          <a:bodyPr wrap="none" rtlCol="0">
            <a:spAutoFit/>
          </a:bodyPr>
          <a:lstStyle/>
          <a:p>
            <a:r>
              <a:rPr lang="en-GB" sz="1000" b="1" dirty="0" err="1"/>
              <a:t>kDa</a:t>
            </a:r>
            <a:endParaRPr lang="en-GB" sz="1000" b="1" dirty="0"/>
          </a:p>
        </p:txBody>
      </p:sp>
      <p:sp>
        <p:nvSpPr>
          <p:cNvPr id="6" name="TextBox 5"/>
          <p:cNvSpPr txBox="1"/>
          <p:nvPr/>
        </p:nvSpPr>
        <p:spPr>
          <a:xfrm>
            <a:off x="1898098" y="1709369"/>
            <a:ext cx="338554" cy="215444"/>
          </a:xfrm>
          <a:prstGeom prst="rect">
            <a:avLst/>
          </a:prstGeom>
          <a:noFill/>
        </p:spPr>
        <p:txBody>
          <a:bodyPr wrap="none" rtlCol="0">
            <a:spAutoFit/>
          </a:bodyPr>
          <a:lstStyle/>
          <a:p>
            <a:r>
              <a:rPr lang="en-GB" sz="800" b="1" dirty="0"/>
              <a:t>300</a:t>
            </a:r>
          </a:p>
        </p:txBody>
      </p:sp>
      <p:sp>
        <p:nvSpPr>
          <p:cNvPr id="47" name="TextBox 46"/>
          <p:cNvSpPr txBox="1"/>
          <p:nvPr/>
        </p:nvSpPr>
        <p:spPr>
          <a:xfrm>
            <a:off x="1898098" y="1845415"/>
            <a:ext cx="338554" cy="215444"/>
          </a:xfrm>
          <a:prstGeom prst="rect">
            <a:avLst/>
          </a:prstGeom>
          <a:noFill/>
        </p:spPr>
        <p:txBody>
          <a:bodyPr wrap="none" rtlCol="0">
            <a:spAutoFit/>
          </a:bodyPr>
          <a:lstStyle/>
          <a:p>
            <a:r>
              <a:rPr lang="en-GB" sz="800" b="1" dirty="0"/>
              <a:t>250</a:t>
            </a:r>
          </a:p>
        </p:txBody>
      </p:sp>
      <p:sp>
        <p:nvSpPr>
          <p:cNvPr id="48" name="TextBox 47"/>
          <p:cNvSpPr txBox="1"/>
          <p:nvPr/>
        </p:nvSpPr>
        <p:spPr>
          <a:xfrm>
            <a:off x="1949394" y="2870099"/>
            <a:ext cx="287258" cy="215444"/>
          </a:xfrm>
          <a:prstGeom prst="rect">
            <a:avLst/>
          </a:prstGeom>
          <a:noFill/>
        </p:spPr>
        <p:txBody>
          <a:bodyPr wrap="none" rtlCol="0">
            <a:spAutoFit/>
          </a:bodyPr>
          <a:lstStyle/>
          <a:p>
            <a:r>
              <a:rPr lang="en-GB" sz="800" b="1" dirty="0"/>
              <a:t>70</a:t>
            </a:r>
          </a:p>
        </p:txBody>
      </p:sp>
      <p:sp>
        <p:nvSpPr>
          <p:cNvPr id="49" name="TextBox 48"/>
          <p:cNvSpPr txBox="1"/>
          <p:nvPr/>
        </p:nvSpPr>
        <p:spPr>
          <a:xfrm>
            <a:off x="1898098" y="2006128"/>
            <a:ext cx="338554" cy="215444"/>
          </a:xfrm>
          <a:prstGeom prst="rect">
            <a:avLst/>
          </a:prstGeom>
          <a:noFill/>
        </p:spPr>
        <p:txBody>
          <a:bodyPr wrap="none" rtlCol="0">
            <a:spAutoFit/>
          </a:bodyPr>
          <a:lstStyle/>
          <a:p>
            <a:r>
              <a:rPr lang="en-GB" sz="800" b="1" dirty="0"/>
              <a:t>180</a:t>
            </a:r>
          </a:p>
        </p:txBody>
      </p:sp>
      <p:sp>
        <p:nvSpPr>
          <p:cNvPr id="50" name="TextBox 49"/>
          <p:cNvSpPr txBox="1"/>
          <p:nvPr/>
        </p:nvSpPr>
        <p:spPr>
          <a:xfrm>
            <a:off x="1898098" y="2221983"/>
            <a:ext cx="338554" cy="215444"/>
          </a:xfrm>
          <a:prstGeom prst="rect">
            <a:avLst/>
          </a:prstGeom>
          <a:noFill/>
        </p:spPr>
        <p:txBody>
          <a:bodyPr wrap="none" rtlCol="0">
            <a:spAutoFit/>
          </a:bodyPr>
          <a:lstStyle/>
          <a:p>
            <a:r>
              <a:rPr lang="en-GB" sz="800" b="1" dirty="0"/>
              <a:t>130</a:t>
            </a:r>
          </a:p>
        </p:txBody>
      </p:sp>
      <p:sp>
        <p:nvSpPr>
          <p:cNvPr id="51" name="TextBox 50"/>
          <p:cNvSpPr txBox="1"/>
          <p:nvPr/>
        </p:nvSpPr>
        <p:spPr>
          <a:xfrm>
            <a:off x="1898098" y="2590787"/>
            <a:ext cx="338554" cy="215444"/>
          </a:xfrm>
          <a:prstGeom prst="rect">
            <a:avLst/>
          </a:prstGeom>
          <a:noFill/>
        </p:spPr>
        <p:txBody>
          <a:bodyPr wrap="none" rtlCol="0">
            <a:spAutoFit/>
          </a:bodyPr>
          <a:lstStyle/>
          <a:p>
            <a:r>
              <a:rPr lang="en-GB" sz="800" b="1" dirty="0"/>
              <a:t>100</a:t>
            </a:r>
          </a:p>
        </p:txBody>
      </p:sp>
      <p:sp>
        <p:nvSpPr>
          <p:cNvPr id="52" name="TextBox 51"/>
          <p:cNvSpPr txBox="1"/>
          <p:nvPr/>
        </p:nvSpPr>
        <p:spPr>
          <a:xfrm>
            <a:off x="1943276" y="3304686"/>
            <a:ext cx="287258" cy="215444"/>
          </a:xfrm>
          <a:prstGeom prst="rect">
            <a:avLst/>
          </a:prstGeom>
          <a:noFill/>
        </p:spPr>
        <p:txBody>
          <a:bodyPr wrap="none" rtlCol="0">
            <a:spAutoFit/>
          </a:bodyPr>
          <a:lstStyle/>
          <a:p>
            <a:r>
              <a:rPr lang="en-GB" sz="800" b="1" dirty="0"/>
              <a:t>50</a:t>
            </a:r>
          </a:p>
        </p:txBody>
      </p:sp>
      <p:sp>
        <p:nvSpPr>
          <p:cNvPr id="53" name="TextBox 52"/>
          <p:cNvSpPr txBox="1"/>
          <p:nvPr/>
        </p:nvSpPr>
        <p:spPr>
          <a:xfrm>
            <a:off x="1949394" y="3671443"/>
            <a:ext cx="287258" cy="215444"/>
          </a:xfrm>
          <a:prstGeom prst="rect">
            <a:avLst/>
          </a:prstGeom>
          <a:noFill/>
        </p:spPr>
        <p:txBody>
          <a:bodyPr wrap="none" rtlCol="0">
            <a:spAutoFit/>
          </a:bodyPr>
          <a:lstStyle/>
          <a:p>
            <a:r>
              <a:rPr lang="en-GB" sz="800" b="1" dirty="0"/>
              <a:t>40</a:t>
            </a:r>
          </a:p>
        </p:txBody>
      </p:sp>
      <p:cxnSp>
        <p:nvCxnSpPr>
          <p:cNvPr id="82" name="Straight Connector 81"/>
          <p:cNvCxnSpPr/>
          <p:nvPr/>
        </p:nvCxnSpPr>
        <p:spPr>
          <a:xfrm>
            <a:off x="6405114" y="1655497"/>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6405114" y="1789054"/>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6405114" y="1940898"/>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6405114" y="2148996"/>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6405114" y="2501171"/>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6405114" y="2880239"/>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405114" y="3231696"/>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6405114" y="3573514"/>
            <a:ext cx="1412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6049477" y="1237591"/>
            <a:ext cx="388248" cy="246221"/>
          </a:xfrm>
          <a:prstGeom prst="rect">
            <a:avLst/>
          </a:prstGeom>
          <a:noFill/>
        </p:spPr>
        <p:txBody>
          <a:bodyPr wrap="none" rtlCol="0">
            <a:spAutoFit/>
          </a:bodyPr>
          <a:lstStyle/>
          <a:p>
            <a:r>
              <a:rPr lang="en-GB" sz="1000" b="1" dirty="0" err="1"/>
              <a:t>kDa</a:t>
            </a:r>
            <a:endParaRPr lang="en-GB" sz="1000" b="1" dirty="0"/>
          </a:p>
        </p:txBody>
      </p:sp>
      <p:sp>
        <p:nvSpPr>
          <p:cNvPr id="91" name="TextBox 90"/>
          <p:cNvSpPr txBox="1"/>
          <p:nvPr/>
        </p:nvSpPr>
        <p:spPr>
          <a:xfrm>
            <a:off x="6115649" y="1553599"/>
            <a:ext cx="338554" cy="215444"/>
          </a:xfrm>
          <a:prstGeom prst="rect">
            <a:avLst/>
          </a:prstGeom>
          <a:noFill/>
        </p:spPr>
        <p:txBody>
          <a:bodyPr wrap="none" rtlCol="0">
            <a:spAutoFit/>
          </a:bodyPr>
          <a:lstStyle/>
          <a:p>
            <a:r>
              <a:rPr lang="en-GB" sz="800" b="1" dirty="0"/>
              <a:t>300</a:t>
            </a:r>
          </a:p>
        </p:txBody>
      </p:sp>
      <p:sp>
        <p:nvSpPr>
          <p:cNvPr id="92" name="TextBox 91"/>
          <p:cNvSpPr txBox="1"/>
          <p:nvPr/>
        </p:nvSpPr>
        <p:spPr>
          <a:xfrm>
            <a:off x="6115649" y="1681332"/>
            <a:ext cx="338554" cy="215444"/>
          </a:xfrm>
          <a:prstGeom prst="rect">
            <a:avLst/>
          </a:prstGeom>
          <a:noFill/>
        </p:spPr>
        <p:txBody>
          <a:bodyPr wrap="none" rtlCol="0">
            <a:spAutoFit/>
          </a:bodyPr>
          <a:lstStyle/>
          <a:p>
            <a:r>
              <a:rPr lang="en-GB" sz="800" b="1" dirty="0"/>
              <a:t>250</a:t>
            </a:r>
          </a:p>
        </p:txBody>
      </p:sp>
      <p:sp>
        <p:nvSpPr>
          <p:cNvPr id="93" name="TextBox 92"/>
          <p:cNvSpPr txBox="1"/>
          <p:nvPr/>
        </p:nvSpPr>
        <p:spPr>
          <a:xfrm>
            <a:off x="6166945" y="2772517"/>
            <a:ext cx="287258" cy="215444"/>
          </a:xfrm>
          <a:prstGeom prst="rect">
            <a:avLst/>
          </a:prstGeom>
          <a:noFill/>
        </p:spPr>
        <p:txBody>
          <a:bodyPr wrap="none" rtlCol="0">
            <a:spAutoFit/>
          </a:bodyPr>
          <a:lstStyle/>
          <a:p>
            <a:r>
              <a:rPr lang="en-GB" sz="800" b="1" dirty="0"/>
              <a:t>70</a:t>
            </a:r>
          </a:p>
        </p:txBody>
      </p:sp>
      <p:sp>
        <p:nvSpPr>
          <p:cNvPr id="94" name="TextBox 93"/>
          <p:cNvSpPr txBox="1"/>
          <p:nvPr/>
        </p:nvSpPr>
        <p:spPr>
          <a:xfrm>
            <a:off x="6115649" y="1825419"/>
            <a:ext cx="338554" cy="215444"/>
          </a:xfrm>
          <a:prstGeom prst="rect">
            <a:avLst/>
          </a:prstGeom>
          <a:noFill/>
        </p:spPr>
        <p:txBody>
          <a:bodyPr wrap="none" rtlCol="0">
            <a:spAutoFit/>
          </a:bodyPr>
          <a:lstStyle/>
          <a:p>
            <a:r>
              <a:rPr lang="en-GB" sz="800" b="1" dirty="0"/>
              <a:t>180</a:t>
            </a:r>
          </a:p>
        </p:txBody>
      </p:sp>
      <p:sp>
        <p:nvSpPr>
          <p:cNvPr id="95" name="TextBox 94"/>
          <p:cNvSpPr txBox="1"/>
          <p:nvPr/>
        </p:nvSpPr>
        <p:spPr>
          <a:xfrm>
            <a:off x="6115649" y="2041274"/>
            <a:ext cx="338554" cy="215444"/>
          </a:xfrm>
          <a:prstGeom prst="rect">
            <a:avLst/>
          </a:prstGeom>
          <a:noFill/>
        </p:spPr>
        <p:txBody>
          <a:bodyPr wrap="none" rtlCol="0">
            <a:spAutoFit/>
          </a:bodyPr>
          <a:lstStyle/>
          <a:p>
            <a:r>
              <a:rPr lang="en-GB" sz="800" b="1" dirty="0"/>
              <a:t>130</a:t>
            </a:r>
          </a:p>
        </p:txBody>
      </p:sp>
      <p:sp>
        <p:nvSpPr>
          <p:cNvPr id="96" name="TextBox 95"/>
          <p:cNvSpPr txBox="1"/>
          <p:nvPr/>
        </p:nvSpPr>
        <p:spPr>
          <a:xfrm>
            <a:off x="6115649" y="2393449"/>
            <a:ext cx="338554" cy="215444"/>
          </a:xfrm>
          <a:prstGeom prst="rect">
            <a:avLst/>
          </a:prstGeom>
          <a:noFill/>
        </p:spPr>
        <p:txBody>
          <a:bodyPr wrap="none" rtlCol="0">
            <a:spAutoFit/>
          </a:bodyPr>
          <a:lstStyle/>
          <a:p>
            <a:r>
              <a:rPr lang="en-GB" sz="800" b="1" dirty="0"/>
              <a:t>100</a:t>
            </a:r>
          </a:p>
        </p:txBody>
      </p:sp>
      <p:sp>
        <p:nvSpPr>
          <p:cNvPr id="97" name="TextBox 96"/>
          <p:cNvSpPr txBox="1"/>
          <p:nvPr/>
        </p:nvSpPr>
        <p:spPr>
          <a:xfrm>
            <a:off x="6160827" y="3123974"/>
            <a:ext cx="287258" cy="215444"/>
          </a:xfrm>
          <a:prstGeom prst="rect">
            <a:avLst/>
          </a:prstGeom>
          <a:noFill/>
        </p:spPr>
        <p:txBody>
          <a:bodyPr wrap="none" rtlCol="0">
            <a:spAutoFit/>
          </a:bodyPr>
          <a:lstStyle/>
          <a:p>
            <a:r>
              <a:rPr lang="en-GB" sz="800" b="1" dirty="0"/>
              <a:t>50</a:t>
            </a:r>
          </a:p>
        </p:txBody>
      </p:sp>
      <p:sp>
        <p:nvSpPr>
          <p:cNvPr id="98" name="TextBox 97"/>
          <p:cNvSpPr txBox="1"/>
          <p:nvPr/>
        </p:nvSpPr>
        <p:spPr>
          <a:xfrm>
            <a:off x="6166945" y="3465792"/>
            <a:ext cx="287258" cy="215444"/>
          </a:xfrm>
          <a:prstGeom prst="rect">
            <a:avLst/>
          </a:prstGeom>
          <a:noFill/>
        </p:spPr>
        <p:txBody>
          <a:bodyPr wrap="none" rtlCol="0">
            <a:spAutoFit/>
          </a:bodyPr>
          <a:lstStyle/>
          <a:p>
            <a:r>
              <a:rPr lang="en-GB" sz="800" b="1" dirty="0"/>
              <a:t>40</a:t>
            </a:r>
          </a:p>
        </p:txBody>
      </p:sp>
      <p:pic>
        <p:nvPicPr>
          <p:cNvPr id="99" name="Picture 98"/>
          <p:cNvPicPr>
            <a:picLocks noChangeAspect="1"/>
          </p:cNvPicPr>
          <p:nvPr/>
        </p:nvPicPr>
        <p:blipFill rotWithShape="1">
          <a:blip r:embed="rId4" cstate="print">
            <a:extLst>
              <a:ext uri="{28A0092B-C50C-407E-A947-70E740481C1C}">
                <a14:useLocalDpi xmlns:a14="http://schemas.microsoft.com/office/drawing/2010/main" val="0"/>
              </a:ext>
            </a:extLst>
          </a:blip>
          <a:srcRect l="54568" t="10423" r="3514" b="72182"/>
          <a:stretch/>
        </p:blipFill>
        <p:spPr>
          <a:xfrm>
            <a:off x="9886888" y="5814051"/>
            <a:ext cx="653980" cy="203911"/>
          </a:xfrm>
          <a:prstGeom prst="rect">
            <a:avLst/>
          </a:prstGeom>
          <a:ln>
            <a:solidFill>
              <a:schemeClr val="tx1"/>
            </a:solidFill>
          </a:ln>
        </p:spPr>
      </p:pic>
      <p:pic>
        <p:nvPicPr>
          <p:cNvPr id="100" name="Picture 99"/>
          <p:cNvPicPr>
            <a:picLocks noChangeAspect="1"/>
          </p:cNvPicPr>
          <p:nvPr/>
        </p:nvPicPr>
        <p:blipFill rotWithShape="1">
          <a:blip r:embed="rId5" cstate="print">
            <a:extLst>
              <a:ext uri="{28A0092B-C50C-407E-A947-70E740481C1C}">
                <a14:useLocalDpi xmlns:a14="http://schemas.microsoft.com/office/drawing/2010/main" val="0"/>
              </a:ext>
            </a:extLst>
          </a:blip>
          <a:srcRect l="54557" t="11141" r="2650" b="74415"/>
          <a:stretch/>
        </p:blipFill>
        <p:spPr>
          <a:xfrm>
            <a:off x="9886888" y="5554743"/>
            <a:ext cx="636275" cy="182029"/>
          </a:xfrm>
          <a:prstGeom prst="rect">
            <a:avLst/>
          </a:prstGeom>
          <a:ln>
            <a:solidFill>
              <a:schemeClr val="tx1"/>
            </a:solidFill>
          </a:ln>
        </p:spPr>
      </p:pic>
      <p:sp>
        <p:nvSpPr>
          <p:cNvPr id="101" name="TextBox 11"/>
          <p:cNvSpPr txBox="1"/>
          <p:nvPr/>
        </p:nvSpPr>
        <p:spPr>
          <a:xfrm>
            <a:off x="10494212" y="5588430"/>
            <a:ext cx="726775"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IB: ZMYM2</a:t>
            </a:r>
          </a:p>
        </p:txBody>
      </p:sp>
      <p:sp>
        <p:nvSpPr>
          <p:cNvPr id="102" name="TextBox 12"/>
          <p:cNvSpPr txBox="1"/>
          <p:nvPr/>
        </p:nvSpPr>
        <p:spPr>
          <a:xfrm>
            <a:off x="10487418" y="5810930"/>
            <a:ext cx="726777"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IB: ADNP</a:t>
            </a:r>
          </a:p>
        </p:txBody>
      </p:sp>
      <p:sp>
        <p:nvSpPr>
          <p:cNvPr id="103" name="TextBox 13"/>
          <p:cNvSpPr txBox="1"/>
          <p:nvPr/>
        </p:nvSpPr>
        <p:spPr>
          <a:xfrm rot="18300000">
            <a:off x="9756043" y="5255805"/>
            <a:ext cx="583118" cy="19114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Input</a:t>
            </a:r>
          </a:p>
        </p:txBody>
      </p:sp>
      <p:sp>
        <p:nvSpPr>
          <p:cNvPr id="104" name="TextBox 16"/>
          <p:cNvSpPr txBox="1"/>
          <p:nvPr/>
        </p:nvSpPr>
        <p:spPr>
          <a:xfrm rot="18300000">
            <a:off x="10008880" y="5330565"/>
            <a:ext cx="394474" cy="19114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IgG</a:t>
            </a:r>
          </a:p>
        </p:txBody>
      </p:sp>
      <p:sp>
        <p:nvSpPr>
          <p:cNvPr id="105" name="TextBox 17"/>
          <p:cNvSpPr txBox="1"/>
          <p:nvPr/>
        </p:nvSpPr>
        <p:spPr>
          <a:xfrm rot="18300000">
            <a:off x="10147579" y="5244391"/>
            <a:ext cx="599983"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 ZMYM2</a:t>
            </a:r>
          </a:p>
        </p:txBody>
      </p:sp>
      <p:sp>
        <p:nvSpPr>
          <p:cNvPr id="106" name="TextBox 11"/>
          <p:cNvSpPr txBox="1"/>
          <p:nvPr/>
        </p:nvSpPr>
        <p:spPr>
          <a:xfrm>
            <a:off x="10174910" y="5036207"/>
            <a:ext cx="329828"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IP</a:t>
            </a:r>
          </a:p>
        </p:txBody>
      </p:sp>
      <p:sp>
        <p:nvSpPr>
          <p:cNvPr id="107" name="TextBox 11"/>
          <p:cNvSpPr txBox="1"/>
          <p:nvPr/>
        </p:nvSpPr>
        <p:spPr>
          <a:xfrm>
            <a:off x="9866007" y="5995213"/>
            <a:ext cx="228819"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a:t>
            </a:r>
          </a:p>
        </p:txBody>
      </p:sp>
      <p:sp>
        <p:nvSpPr>
          <p:cNvPr id="108" name="TextBox 11"/>
          <p:cNvSpPr txBox="1"/>
          <p:nvPr/>
        </p:nvSpPr>
        <p:spPr>
          <a:xfrm>
            <a:off x="10060501" y="5995213"/>
            <a:ext cx="228819"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2</a:t>
            </a:r>
          </a:p>
        </p:txBody>
      </p:sp>
      <p:sp>
        <p:nvSpPr>
          <p:cNvPr id="109" name="Rectangle 6"/>
          <p:cNvSpPr>
            <a:spLocks noChangeAspect="1" noChangeArrowheads="1"/>
          </p:cNvSpPr>
          <p:nvPr/>
        </p:nvSpPr>
        <p:spPr bwMode="auto">
          <a:xfrm>
            <a:off x="9469578" y="5013349"/>
            <a:ext cx="102592" cy="169277"/>
          </a:xfrm>
          <a:prstGeom prst="rect">
            <a:avLst/>
          </a:prstGeom>
          <a:noFill/>
          <a:ln w="9525">
            <a:noFill/>
            <a:miter lim="800000"/>
            <a:headEnd/>
            <a:tailEnd/>
          </a:ln>
        </p:spPr>
        <p:txBody>
          <a:bodyPr wrap="none" lIns="0" tIns="0" rIns="0" bIns="0">
            <a:spAutoFit/>
          </a:bodyPr>
          <a:lstStyle/>
          <a:p>
            <a:r>
              <a:rPr lang="en-GB" sz="1100" b="1" dirty="0">
                <a:solidFill>
                  <a:srgbClr val="000000"/>
                </a:solidFill>
                <a:latin typeface="Arial" pitchFamily="34" charset="0"/>
                <a:cs typeface="Arial" pitchFamily="34" charset="0"/>
              </a:rPr>
              <a:t>C</a:t>
            </a:r>
            <a:endParaRPr lang="en-GB" sz="1100" b="1" dirty="0">
              <a:latin typeface="Arial" pitchFamily="34" charset="0"/>
              <a:cs typeface="Arial" pitchFamily="34" charset="0"/>
            </a:endParaRPr>
          </a:p>
        </p:txBody>
      </p:sp>
      <p:sp>
        <p:nvSpPr>
          <p:cNvPr id="110" name="TextBox 11"/>
          <p:cNvSpPr txBox="1"/>
          <p:nvPr/>
        </p:nvSpPr>
        <p:spPr>
          <a:xfrm>
            <a:off x="10264966" y="5995213"/>
            <a:ext cx="228819"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3</a:t>
            </a:r>
          </a:p>
        </p:txBody>
      </p:sp>
      <p:cxnSp>
        <p:nvCxnSpPr>
          <p:cNvPr id="111" name="Straight Connector 110"/>
          <p:cNvCxnSpPr/>
          <p:nvPr/>
        </p:nvCxnSpPr>
        <p:spPr>
          <a:xfrm>
            <a:off x="10101645" y="5209752"/>
            <a:ext cx="4539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2" name="TextBox 24"/>
          <p:cNvSpPr txBox="1"/>
          <p:nvPr/>
        </p:nvSpPr>
        <p:spPr>
          <a:xfrm>
            <a:off x="9606385" y="5507318"/>
            <a:ext cx="486048"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250-</a:t>
            </a:r>
          </a:p>
        </p:txBody>
      </p:sp>
      <p:sp>
        <p:nvSpPr>
          <p:cNvPr id="113" name="TextBox 24"/>
          <p:cNvSpPr txBox="1"/>
          <p:nvPr/>
        </p:nvSpPr>
        <p:spPr>
          <a:xfrm>
            <a:off x="9606385" y="5588006"/>
            <a:ext cx="486048"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180-</a:t>
            </a:r>
          </a:p>
        </p:txBody>
      </p:sp>
      <p:sp>
        <p:nvSpPr>
          <p:cNvPr id="114" name="TextBox 24"/>
          <p:cNvSpPr txBox="1"/>
          <p:nvPr/>
        </p:nvSpPr>
        <p:spPr>
          <a:xfrm>
            <a:off x="9606385" y="5764310"/>
            <a:ext cx="486048"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180-</a:t>
            </a:r>
          </a:p>
        </p:txBody>
      </p:sp>
      <p:sp>
        <p:nvSpPr>
          <p:cNvPr id="115" name="TextBox 24"/>
          <p:cNvSpPr txBox="1"/>
          <p:nvPr/>
        </p:nvSpPr>
        <p:spPr>
          <a:xfrm>
            <a:off x="9606385" y="5874878"/>
            <a:ext cx="486048" cy="20005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700" b="1" dirty="0">
                <a:latin typeface="Arial" panose="020B0604020202020204" pitchFamily="34" charset="0"/>
                <a:cs typeface="Arial" panose="020B0604020202020204" pitchFamily="34" charset="0"/>
              </a:rPr>
              <a:t>130-</a:t>
            </a:r>
          </a:p>
        </p:txBody>
      </p:sp>
      <p:sp>
        <p:nvSpPr>
          <p:cNvPr id="2" name="Rectangle 1"/>
          <p:cNvSpPr/>
          <p:nvPr/>
        </p:nvSpPr>
        <p:spPr>
          <a:xfrm>
            <a:off x="9039511" y="4738255"/>
            <a:ext cx="2506867" cy="182048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6" name="Picture 115"/>
          <p:cNvPicPr>
            <a:picLocks noChangeAspect="1"/>
          </p:cNvPicPr>
          <p:nvPr/>
        </p:nvPicPr>
        <p:blipFill rotWithShape="1">
          <a:blip r:embed="rId4" cstate="print">
            <a:extLst>
              <a:ext uri="{28A0092B-C50C-407E-A947-70E740481C1C}">
                <a14:useLocalDpi xmlns:a14="http://schemas.microsoft.com/office/drawing/2010/main" val="0"/>
              </a:ext>
            </a:extLst>
          </a:blip>
          <a:srcRect l="14" t="243" r="349" b="-229"/>
          <a:stretch/>
        </p:blipFill>
        <p:spPr>
          <a:xfrm>
            <a:off x="6555493" y="1595707"/>
            <a:ext cx="3060000" cy="2307275"/>
          </a:xfrm>
          <a:prstGeom prst="rect">
            <a:avLst/>
          </a:prstGeom>
          <a:ln>
            <a:noFill/>
          </a:ln>
        </p:spPr>
      </p:pic>
      <p:sp>
        <p:nvSpPr>
          <p:cNvPr id="21" name="Rectangle 20"/>
          <p:cNvSpPr/>
          <p:nvPr/>
        </p:nvSpPr>
        <p:spPr>
          <a:xfrm>
            <a:off x="8210545" y="1890236"/>
            <a:ext cx="1214592" cy="34497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831997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658</TotalTime>
  <Words>135</Words>
  <Application>Microsoft Macintosh PowerPoint</Application>
  <PresentationFormat>Widescreen</PresentationFormat>
  <Paragraphs>51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University of Manchester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Zongling Ji</dc:creator>
  <cp:lastModifiedBy>James Gilbert</cp:lastModifiedBy>
  <cp:revision>109</cp:revision>
  <dcterms:created xsi:type="dcterms:W3CDTF">2023-06-22T12:27:32Z</dcterms:created>
  <dcterms:modified xsi:type="dcterms:W3CDTF">2023-10-20T11:01:08Z</dcterms:modified>
</cp:coreProperties>
</file>