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8" d="100"/>
          <a:sy n="128" d="100"/>
        </p:scale>
        <p:origin x="45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4074085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717457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09283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782829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946905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916891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C330519-E7BD-4BC3-9492-91410F62AB88}" type="datetimeFigureOut">
              <a:rPr lang="en-GB" smtClean="0"/>
              <a:t>20/10/2023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132413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C330519-E7BD-4BC3-9492-91410F62AB88}" type="datetimeFigureOut">
              <a:rPr lang="en-GB" smtClean="0"/>
              <a:t>20/10/2023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652055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30519-E7BD-4BC3-9492-91410F62AB88}" type="datetimeFigureOut">
              <a:rPr lang="en-GB" smtClean="0"/>
              <a:t>20/10/2023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52268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89170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678927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330519-E7BD-4BC3-9492-91410F62AB88}" type="datetimeFigureOut">
              <a:rPr lang="en-GB" smtClean="0"/>
              <a:t>20/10/2023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351AA0-DA23-4690-A302-65C19C4283A6}" type="slidenum">
              <a:rPr lang="en-GB" smtClean="0"/>
              <a:t>‹#›</a:t>
            </a:fld>
            <a:endParaRPr lang="en-GB"/>
          </a:p>
        </p:txBody>
      </p:sp>
    </p:spTree>
    <p:extLst>
      <p:ext uri="{BB962C8B-B14F-4D97-AF65-F5344CB8AC3E}">
        <p14:creationId xmlns:p14="http://schemas.microsoft.com/office/powerpoint/2010/main" val="618957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1.xml"/><Relationship Id="rId5" Type="http://schemas.openxmlformats.org/officeDocument/2006/relationships/image" Target="../media/image4.tiff"/><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58"/>
          <p:cNvSpPr txBox="1"/>
          <p:nvPr/>
        </p:nvSpPr>
        <p:spPr>
          <a:xfrm>
            <a:off x="4640021" y="4109779"/>
            <a:ext cx="121970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dirty="0"/>
              <a:t>IB TRIM28</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l="1" r="578" b="899"/>
          <a:stretch/>
        </p:blipFill>
        <p:spPr>
          <a:xfrm>
            <a:off x="2328882" y="1690446"/>
            <a:ext cx="3739409" cy="2440979"/>
          </a:xfrm>
          <a:prstGeom prst="rect">
            <a:avLst/>
          </a:prstGeom>
          <a:solidFill>
            <a:schemeClr val="tx1"/>
          </a:solidFill>
          <a:ln>
            <a:solidFill>
              <a:schemeClr val="tx1"/>
            </a:solidFill>
          </a:ln>
        </p:spPr>
      </p:pic>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2064"/>
          <a:stretch/>
        </p:blipFill>
        <p:spPr>
          <a:xfrm>
            <a:off x="7254093" y="1690446"/>
            <a:ext cx="1894702" cy="962981"/>
          </a:xfrm>
          <a:prstGeom prst="rect">
            <a:avLst/>
          </a:prstGeom>
          <a:solidFill>
            <a:schemeClr val="tx1"/>
          </a:solidFill>
          <a:ln>
            <a:solidFill>
              <a:schemeClr val="tx1"/>
            </a:solidFill>
          </a:ln>
        </p:spPr>
      </p:pic>
      <p:sp>
        <p:nvSpPr>
          <p:cNvPr id="35" name="TextBox 19"/>
          <p:cNvSpPr txBox="1"/>
          <p:nvPr/>
        </p:nvSpPr>
        <p:spPr>
          <a:xfrm>
            <a:off x="672337" y="5410984"/>
            <a:ext cx="8188923"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000" b="1" dirty="0"/>
              <a:t>Figure 1—figure supplement 1—source data 1</a:t>
            </a:r>
            <a:r>
              <a:rPr lang="en-GB" sz="1000" dirty="0"/>
              <a:t>. Raw unedited images of Co-immunoprecipitation analysis of ADNP with ZMYM3 (Figure 1—figure supplement 1B). Resulting proteins were detected by immunoblotting (IB) with ZMYM3 and TRIM28 antibodies. The regions used for creating the final figure are boxed. Molecular weight marker sizes (</a:t>
            </a:r>
            <a:r>
              <a:rPr lang="en-GB" sz="1000" dirty="0" err="1"/>
              <a:t>kDa</a:t>
            </a:r>
            <a:r>
              <a:rPr lang="en-GB" sz="1000" dirty="0"/>
              <a:t>) are shown on the left.</a:t>
            </a:r>
          </a:p>
        </p:txBody>
      </p:sp>
      <p:sp>
        <p:nvSpPr>
          <p:cNvPr id="16" name="TextBox 55"/>
          <p:cNvSpPr txBox="1"/>
          <p:nvPr/>
        </p:nvSpPr>
        <p:spPr>
          <a:xfrm>
            <a:off x="7879694" y="2726269"/>
            <a:ext cx="955589"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dirty="0"/>
              <a:t>IB ADNP</a:t>
            </a:r>
          </a:p>
        </p:txBody>
      </p:sp>
      <p:sp>
        <p:nvSpPr>
          <p:cNvPr id="17" name="TextBox 57"/>
          <p:cNvSpPr txBox="1"/>
          <p:nvPr/>
        </p:nvSpPr>
        <p:spPr>
          <a:xfrm>
            <a:off x="2739290" y="4109779"/>
            <a:ext cx="121970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b="1" dirty="0"/>
              <a:t>IB ZMYM3</a:t>
            </a:r>
          </a:p>
        </p:txBody>
      </p:sp>
      <p:sp>
        <p:nvSpPr>
          <p:cNvPr id="20" name="TextBox 60"/>
          <p:cNvSpPr txBox="1"/>
          <p:nvPr/>
        </p:nvSpPr>
        <p:spPr>
          <a:xfrm rot="16200000">
            <a:off x="2603570" y="1272033"/>
            <a:ext cx="71238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Input</a:t>
            </a:r>
          </a:p>
        </p:txBody>
      </p:sp>
      <p:sp>
        <p:nvSpPr>
          <p:cNvPr id="32" name="TextBox 61"/>
          <p:cNvSpPr txBox="1"/>
          <p:nvPr/>
        </p:nvSpPr>
        <p:spPr>
          <a:xfrm rot="16200000">
            <a:off x="3050083" y="1272032"/>
            <a:ext cx="712385"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IgG</a:t>
            </a:r>
          </a:p>
        </p:txBody>
      </p:sp>
      <p:sp>
        <p:nvSpPr>
          <p:cNvPr id="33" name="TextBox 62"/>
          <p:cNvSpPr txBox="1"/>
          <p:nvPr/>
        </p:nvSpPr>
        <p:spPr>
          <a:xfrm rot="16200000">
            <a:off x="3447136" y="1222571"/>
            <a:ext cx="811307"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ZMYM3</a:t>
            </a:r>
          </a:p>
        </p:txBody>
      </p:sp>
      <p:sp>
        <p:nvSpPr>
          <p:cNvPr id="34" name="TextBox 63"/>
          <p:cNvSpPr txBox="1"/>
          <p:nvPr/>
        </p:nvSpPr>
        <p:spPr>
          <a:xfrm>
            <a:off x="3158695" y="670283"/>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+NEM</a:t>
            </a:r>
          </a:p>
        </p:txBody>
      </p:sp>
      <p:cxnSp>
        <p:nvCxnSpPr>
          <p:cNvPr id="36" name="Straight Connector 35"/>
          <p:cNvCxnSpPr/>
          <p:nvPr/>
        </p:nvCxnSpPr>
        <p:spPr>
          <a:xfrm flipH="1">
            <a:off x="3004761" y="978060"/>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60"/>
          <p:cNvSpPr txBox="1"/>
          <p:nvPr/>
        </p:nvSpPr>
        <p:spPr>
          <a:xfrm rot="16200000">
            <a:off x="4397301" y="1272033"/>
            <a:ext cx="71238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Input</a:t>
            </a:r>
          </a:p>
        </p:txBody>
      </p:sp>
      <p:sp>
        <p:nvSpPr>
          <p:cNvPr id="39" name="TextBox 61"/>
          <p:cNvSpPr txBox="1"/>
          <p:nvPr/>
        </p:nvSpPr>
        <p:spPr>
          <a:xfrm rot="16200000">
            <a:off x="4860440" y="1272032"/>
            <a:ext cx="712385"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IgG</a:t>
            </a:r>
          </a:p>
        </p:txBody>
      </p:sp>
      <p:sp>
        <p:nvSpPr>
          <p:cNvPr id="40" name="TextBox 62"/>
          <p:cNvSpPr txBox="1"/>
          <p:nvPr/>
        </p:nvSpPr>
        <p:spPr>
          <a:xfrm rot="16200000">
            <a:off x="5274119" y="1222571"/>
            <a:ext cx="811307"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ZMYM3</a:t>
            </a:r>
          </a:p>
        </p:txBody>
      </p:sp>
      <p:sp>
        <p:nvSpPr>
          <p:cNvPr id="41" name="TextBox 63"/>
          <p:cNvSpPr txBox="1"/>
          <p:nvPr/>
        </p:nvSpPr>
        <p:spPr>
          <a:xfrm>
            <a:off x="4869296" y="670283"/>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+NEM</a:t>
            </a:r>
          </a:p>
        </p:txBody>
      </p:sp>
      <p:cxnSp>
        <p:nvCxnSpPr>
          <p:cNvPr id="42" name="Straight Connector 41"/>
          <p:cNvCxnSpPr/>
          <p:nvPr/>
        </p:nvCxnSpPr>
        <p:spPr>
          <a:xfrm flipH="1">
            <a:off x="4715362" y="978060"/>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60"/>
          <p:cNvSpPr txBox="1"/>
          <p:nvPr/>
        </p:nvSpPr>
        <p:spPr>
          <a:xfrm rot="16200000">
            <a:off x="7398923" y="1220779"/>
            <a:ext cx="71238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Input</a:t>
            </a:r>
          </a:p>
        </p:txBody>
      </p:sp>
      <p:sp>
        <p:nvSpPr>
          <p:cNvPr id="44" name="TextBox 61"/>
          <p:cNvSpPr txBox="1"/>
          <p:nvPr/>
        </p:nvSpPr>
        <p:spPr>
          <a:xfrm rot="16200000">
            <a:off x="7907784" y="1220778"/>
            <a:ext cx="712385"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IgG</a:t>
            </a:r>
          </a:p>
        </p:txBody>
      </p:sp>
      <p:sp>
        <p:nvSpPr>
          <p:cNvPr id="45" name="TextBox 62"/>
          <p:cNvSpPr txBox="1"/>
          <p:nvPr/>
        </p:nvSpPr>
        <p:spPr>
          <a:xfrm rot="16200000">
            <a:off x="8367184" y="1171317"/>
            <a:ext cx="811307"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ZMYM3</a:t>
            </a:r>
          </a:p>
        </p:txBody>
      </p:sp>
      <p:sp>
        <p:nvSpPr>
          <p:cNvPr id="46" name="TextBox 63"/>
          <p:cNvSpPr txBox="1"/>
          <p:nvPr/>
        </p:nvSpPr>
        <p:spPr>
          <a:xfrm>
            <a:off x="7870918" y="670283"/>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+NEM</a:t>
            </a:r>
          </a:p>
        </p:txBody>
      </p:sp>
      <p:cxnSp>
        <p:nvCxnSpPr>
          <p:cNvPr id="47" name="Straight Connector 46"/>
          <p:cNvCxnSpPr/>
          <p:nvPr/>
        </p:nvCxnSpPr>
        <p:spPr>
          <a:xfrm flipH="1">
            <a:off x="7716984" y="978060"/>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130797" y="1789873"/>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30797" y="1898491"/>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2130797" y="2009326"/>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30797" y="2158677"/>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2130797" y="2394481"/>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130797" y="2582350"/>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130797" y="2883929"/>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2130797" y="3242379"/>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775160" y="1371967"/>
            <a:ext cx="388248" cy="246221"/>
          </a:xfrm>
          <a:prstGeom prst="rect">
            <a:avLst/>
          </a:prstGeom>
          <a:noFill/>
        </p:spPr>
        <p:txBody>
          <a:bodyPr wrap="none" rtlCol="0">
            <a:spAutoFit/>
          </a:bodyPr>
          <a:lstStyle/>
          <a:p>
            <a:r>
              <a:rPr lang="en-GB" sz="1000" b="1" dirty="0" err="1"/>
              <a:t>kDa</a:t>
            </a:r>
            <a:endParaRPr lang="en-GB" sz="1000" b="1" dirty="0"/>
          </a:p>
        </p:txBody>
      </p:sp>
      <p:sp>
        <p:nvSpPr>
          <p:cNvPr id="57" name="TextBox 56"/>
          <p:cNvSpPr txBox="1"/>
          <p:nvPr/>
        </p:nvSpPr>
        <p:spPr>
          <a:xfrm>
            <a:off x="1841332" y="1687975"/>
            <a:ext cx="338554" cy="215444"/>
          </a:xfrm>
          <a:prstGeom prst="rect">
            <a:avLst/>
          </a:prstGeom>
          <a:noFill/>
        </p:spPr>
        <p:txBody>
          <a:bodyPr wrap="none" rtlCol="0">
            <a:spAutoFit/>
          </a:bodyPr>
          <a:lstStyle/>
          <a:p>
            <a:r>
              <a:rPr lang="en-GB" sz="800" b="1" dirty="0"/>
              <a:t>300</a:t>
            </a:r>
          </a:p>
        </p:txBody>
      </p:sp>
      <p:sp>
        <p:nvSpPr>
          <p:cNvPr id="58" name="TextBox 57"/>
          <p:cNvSpPr txBox="1"/>
          <p:nvPr/>
        </p:nvSpPr>
        <p:spPr>
          <a:xfrm>
            <a:off x="1841332" y="1790769"/>
            <a:ext cx="338554" cy="215444"/>
          </a:xfrm>
          <a:prstGeom prst="rect">
            <a:avLst/>
          </a:prstGeom>
          <a:noFill/>
        </p:spPr>
        <p:txBody>
          <a:bodyPr wrap="none" rtlCol="0">
            <a:spAutoFit/>
          </a:bodyPr>
          <a:lstStyle/>
          <a:p>
            <a:r>
              <a:rPr lang="en-GB" sz="800" b="1" dirty="0"/>
              <a:t>250</a:t>
            </a:r>
          </a:p>
        </p:txBody>
      </p:sp>
      <p:sp>
        <p:nvSpPr>
          <p:cNvPr id="59" name="TextBox 58"/>
          <p:cNvSpPr txBox="1"/>
          <p:nvPr/>
        </p:nvSpPr>
        <p:spPr>
          <a:xfrm>
            <a:off x="1892628" y="2474628"/>
            <a:ext cx="287258" cy="215444"/>
          </a:xfrm>
          <a:prstGeom prst="rect">
            <a:avLst/>
          </a:prstGeom>
          <a:noFill/>
        </p:spPr>
        <p:txBody>
          <a:bodyPr wrap="none" rtlCol="0">
            <a:spAutoFit/>
          </a:bodyPr>
          <a:lstStyle/>
          <a:p>
            <a:r>
              <a:rPr lang="en-GB" sz="800" b="1" dirty="0"/>
              <a:t>70</a:t>
            </a:r>
          </a:p>
        </p:txBody>
      </p:sp>
      <p:sp>
        <p:nvSpPr>
          <p:cNvPr id="60" name="TextBox 59"/>
          <p:cNvSpPr txBox="1"/>
          <p:nvPr/>
        </p:nvSpPr>
        <p:spPr>
          <a:xfrm>
            <a:off x="1841332" y="1901604"/>
            <a:ext cx="338554" cy="215444"/>
          </a:xfrm>
          <a:prstGeom prst="rect">
            <a:avLst/>
          </a:prstGeom>
          <a:noFill/>
        </p:spPr>
        <p:txBody>
          <a:bodyPr wrap="none" rtlCol="0">
            <a:spAutoFit/>
          </a:bodyPr>
          <a:lstStyle/>
          <a:p>
            <a:r>
              <a:rPr lang="en-GB" sz="800" b="1" dirty="0"/>
              <a:t>180</a:t>
            </a:r>
          </a:p>
        </p:txBody>
      </p:sp>
      <p:sp>
        <p:nvSpPr>
          <p:cNvPr id="61" name="TextBox 60"/>
          <p:cNvSpPr txBox="1"/>
          <p:nvPr/>
        </p:nvSpPr>
        <p:spPr>
          <a:xfrm>
            <a:off x="1841332" y="2050955"/>
            <a:ext cx="338554" cy="215444"/>
          </a:xfrm>
          <a:prstGeom prst="rect">
            <a:avLst/>
          </a:prstGeom>
          <a:noFill/>
        </p:spPr>
        <p:txBody>
          <a:bodyPr wrap="none" rtlCol="0">
            <a:spAutoFit/>
          </a:bodyPr>
          <a:lstStyle/>
          <a:p>
            <a:r>
              <a:rPr lang="en-GB" sz="800" b="1" dirty="0"/>
              <a:t>130</a:t>
            </a:r>
          </a:p>
        </p:txBody>
      </p:sp>
      <p:sp>
        <p:nvSpPr>
          <p:cNvPr id="62" name="TextBox 61"/>
          <p:cNvSpPr txBox="1"/>
          <p:nvPr/>
        </p:nvSpPr>
        <p:spPr>
          <a:xfrm>
            <a:off x="1841332" y="2286759"/>
            <a:ext cx="338554" cy="215444"/>
          </a:xfrm>
          <a:prstGeom prst="rect">
            <a:avLst/>
          </a:prstGeom>
          <a:noFill/>
        </p:spPr>
        <p:txBody>
          <a:bodyPr wrap="none" rtlCol="0">
            <a:spAutoFit/>
          </a:bodyPr>
          <a:lstStyle/>
          <a:p>
            <a:r>
              <a:rPr lang="en-GB" sz="800" b="1" dirty="0"/>
              <a:t>100</a:t>
            </a:r>
          </a:p>
        </p:txBody>
      </p:sp>
      <p:sp>
        <p:nvSpPr>
          <p:cNvPr id="63" name="TextBox 62"/>
          <p:cNvSpPr txBox="1"/>
          <p:nvPr/>
        </p:nvSpPr>
        <p:spPr>
          <a:xfrm>
            <a:off x="1886510" y="2776207"/>
            <a:ext cx="287258" cy="215444"/>
          </a:xfrm>
          <a:prstGeom prst="rect">
            <a:avLst/>
          </a:prstGeom>
          <a:noFill/>
        </p:spPr>
        <p:txBody>
          <a:bodyPr wrap="none" rtlCol="0">
            <a:spAutoFit/>
          </a:bodyPr>
          <a:lstStyle/>
          <a:p>
            <a:r>
              <a:rPr lang="en-GB" sz="800" b="1" dirty="0"/>
              <a:t>50</a:t>
            </a:r>
          </a:p>
        </p:txBody>
      </p:sp>
      <p:sp>
        <p:nvSpPr>
          <p:cNvPr id="64" name="TextBox 63"/>
          <p:cNvSpPr txBox="1"/>
          <p:nvPr/>
        </p:nvSpPr>
        <p:spPr>
          <a:xfrm>
            <a:off x="1892628" y="3134657"/>
            <a:ext cx="287258" cy="215444"/>
          </a:xfrm>
          <a:prstGeom prst="rect">
            <a:avLst/>
          </a:prstGeom>
          <a:noFill/>
        </p:spPr>
        <p:txBody>
          <a:bodyPr wrap="none" rtlCol="0">
            <a:spAutoFit/>
          </a:bodyPr>
          <a:lstStyle/>
          <a:p>
            <a:r>
              <a:rPr lang="en-GB" sz="800" b="1" dirty="0"/>
              <a:t>40</a:t>
            </a:r>
          </a:p>
        </p:txBody>
      </p:sp>
      <p:cxnSp>
        <p:nvCxnSpPr>
          <p:cNvPr id="66" name="Straight Connector 65"/>
          <p:cNvCxnSpPr/>
          <p:nvPr/>
        </p:nvCxnSpPr>
        <p:spPr>
          <a:xfrm>
            <a:off x="7108166" y="1826851"/>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7108166" y="1904434"/>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7108166" y="2020533"/>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6785633" y="1416709"/>
            <a:ext cx="388248" cy="246221"/>
          </a:xfrm>
          <a:prstGeom prst="rect">
            <a:avLst/>
          </a:prstGeom>
          <a:noFill/>
        </p:spPr>
        <p:txBody>
          <a:bodyPr wrap="none" rtlCol="0">
            <a:spAutoFit/>
          </a:bodyPr>
          <a:lstStyle/>
          <a:p>
            <a:r>
              <a:rPr lang="en-GB" sz="1000" b="1" dirty="0" err="1"/>
              <a:t>kDa</a:t>
            </a:r>
            <a:endParaRPr lang="en-GB" sz="1000" b="1" dirty="0"/>
          </a:p>
        </p:txBody>
      </p:sp>
      <p:sp>
        <p:nvSpPr>
          <p:cNvPr id="71" name="TextBox 70"/>
          <p:cNvSpPr txBox="1"/>
          <p:nvPr/>
        </p:nvSpPr>
        <p:spPr>
          <a:xfrm>
            <a:off x="6835327" y="1719129"/>
            <a:ext cx="338554" cy="215444"/>
          </a:xfrm>
          <a:prstGeom prst="rect">
            <a:avLst/>
          </a:prstGeom>
          <a:noFill/>
        </p:spPr>
        <p:txBody>
          <a:bodyPr wrap="none" rtlCol="0">
            <a:spAutoFit/>
          </a:bodyPr>
          <a:lstStyle/>
          <a:p>
            <a:r>
              <a:rPr lang="en-GB" sz="800" b="1" dirty="0"/>
              <a:t>250</a:t>
            </a:r>
          </a:p>
        </p:txBody>
      </p:sp>
      <p:sp>
        <p:nvSpPr>
          <p:cNvPr id="72" name="TextBox 71"/>
          <p:cNvSpPr txBox="1"/>
          <p:nvPr/>
        </p:nvSpPr>
        <p:spPr>
          <a:xfrm>
            <a:off x="6835327" y="1796712"/>
            <a:ext cx="338554" cy="215444"/>
          </a:xfrm>
          <a:prstGeom prst="rect">
            <a:avLst/>
          </a:prstGeom>
          <a:noFill/>
        </p:spPr>
        <p:txBody>
          <a:bodyPr wrap="none" rtlCol="0">
            <a:spAutoFit/>
          </a:bodyPr>
          <a:lstStyle/>
          <a:p>
            <a:r>
              <a:rPr lang="en-GB" sz="800" b="1" dirty="0"/>
              <a:t>180</a:t>
            </a:r>
          </a:p>
        </p:txBody>
      </p:sp>
      <p:sp>
        <p:nvSpPr>
          <p:cNvPr id="73" name="TextBox 72"/>
          <p:cNvSpPr txBox="1"/>
          <p:nvPr/>
        </p:nvSpPr>
        <p:spPr>
          <a:xfrm>
            <a:off x="6835327" y="1912811"/>
            <a:ext cx="338554" cy="215444"/>
          </a:xfrm>
          <a:prstGeom prst="rect">
            <a:avLst/>
          </a:prstGeom>
          <a:noFill/>
        </p:spPr>
        <p:txBody>
          <a:bodyPr wrap="none" rtlCol="0">
            <a:spAutoFit/>
          </a:bodyPr>
          <a:lstStyle/>
          <a:p>
            <a:r>
              <a:rPr lang="en-GB" sz="800" b="1" dirty="0"/>
              <a:t>130</a:t>
            </a:r>
          </a:p>
        </p:txBody>
      </p:sp>
      <p:cxnSp>
        <p:nvCxnSpPr>
          <p:cNvPr id="74" name="Straight Connector 73"/>
          <p:cNvCxnSpPr/>
          <p:nvPr/>
        </p:nvCxnSpPr>
        <p:spPr>
          <a:xfrm>
            <a:off x="7108166" y="2197872"/>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835327" y="2090150"/>
            <a:ext cx="338554" cy="215444"/>
          </a:xfrm>
          <a:prstGeom prst="rect">
            <a:avLst/>
          </a:prstGeom>
          <a:noFill/>
        </p:spPr>
        <p:txBody>
          <a:bodyPr wrap="none" rtlCol="0">
            <a:spAutoFit/>
          </a:bodyPr>
          <a:lstStyle/>
          <a:p>
            <a:r>
              <a:rPr lang="en-GB" sz="800" b="1" dirty="0"/>
              <a:t>100</a:t>
            </a:r>
          </a:p>
        </p:txBody>
      </p:sp>
      <p:sp>
        <p:nvSpPr>
          <p:cNvPr id="76" name="Rectangle 75"/>
          <p:cNvSpPr/>
          <p:nvPr/>
        </p:nvSpPr>
        <p:spPr>
          <a:xfrm>
            <a:off x="2324170" y="1730860"/>
            <a:ext cx="1765691" cy="3973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p:cNvSpPr/>
          <p:nvPr/>
        </p:nvSpPr>
        <p:spPr>
          <a:xfrm>
            <a:off x="7257694" y="1709066"/>
            <a:ext cx="1803179" cy="3973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8" name="Picture 77"/>
          <p:cNvPicPr>
            <a:picLocks noChangeAspect="1"/>
          </p:cNvPicPr>
          <p:nvPr/>
        </p:nvPicPr>
        <p:blipFill rotWithShape="1">
          <a:blip r:embed="rId4" cstate="print">
            <a:extLst>
              <a:ext uri="{28A0092B-C50C-407E-A947-70E740481C1C}">
                <a14:useLocalDpi xmlns:a14="http://schemas.microsoft.com/office/drawing/2010/main" val="0"/>
              </a:ext>
            </a:extLst>
          </a:blip>
          <a:srcRect r="49537" b="81855"/>
          <a:stretch/>
        </p:blipFill>
        <p:spPr>
          <a:xfrm>
            <a:off x="10025048" y="5426345"/>
            <a:ext cx="1080316" cy="254393"/>
          </a:xfrm>
          <a:prstGeom prst="rect">
            <a:avLst/>
          </a:prstGeom>
          <a:solidFill>
            <a:schemeClr val="tx1"/>
          </a:solidFill>
          <a:ln>
            <a:solidFill>
              <a:schemeClr val="tx1"/>
            </a:solidFill>
          </a:ln>
        </p:spPr>
      </p:pic>
      <p:pic>
        <p:nvPicPr>
          <p:cNvPr id="79" name="Picture 78"/>
          <p:cNvPicPr>
            <a:picLocks noChangeAspect="1"/>
          </p:cNvPicPr>
          <p:nvPr/>
        </p:nvPicPr>
        <p:blipFill rotWithShape="1">
          <a:blip r:embed="rId5" cstate="print">
            <a:extLst>
              <a:ext uri="{28A0092B-C50C-407E-A947-70E740481C1C}">
                <a14:useLocalDpi xmlns:a14="http://schemas.microsoft.com/office/drawing/2010/main" val="0"/>
              </a:ext>
            </a:extLst>
          </a:blip>
          <a:srcRect l="2064" b="55387"/>
          <a:stretch/>
        </p:blipFill>
        <p:spPr>
          <a:xfrm>
            <a:off x="10036747" y="5758221"/>
            <a:ext cx="1078439" cy="244530"/>
          </a:xfrm>
          <a:prstGeom prst="rect">
            <a:avLst/>
          </a:prstGeom>
          <a:solidFill>
            <a:schemeClr val="tx1"/>
          </a:solidFill>
          <a:ln>
            <a:solidFill>
              <a:schemeClr val="tx1"/>
            </a:solidFill>
          </a:ln>
        </p:spPr>
      </p:pic>
      <p:sp>
        <p:nvSpPr>
          <p:cNvPr id="80" name="TextBox 30"/>
          <p:cNvSpPr txBox="1"/>
          <p:nvPr/>
        </p:nvSpPr>
        <p:spPr>
          <a:xfrm rot="18240000">
            <a:off x="10220600" y="5165319"/>
            <a:ext cx="490116"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Input</a:t>
            </a:r>
          </a:p>
        </p:txBody>
      </p:sp>
      <p:sp>
        <p:nvSpPr>
          <p:cNvPr id="81" name="TextBox 31"/>
          <p:cNvSpPr txBox="1"/>
          <p:nvPr/>
        </p:nvSpPr>
        <p:spPr>
          <a:xfrm rot="18240000">
            <a:off x="10493409" y="5207638"/>
            <a:ext cx="405479"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IgG</a:t>
            </a:r>
          </a:p>
        </p:txBody>
      </p:sp>
      <p:sp>
        <p:nvSpPr>
          <p:cNvPr id="82" name="TextBox 32"/>
          <p:cNvSpPr txBox="1"/>
          <p:nvPr/>
        </p:nvSpPr>
        <p:spPr>
          <a:xfrm rot="18240000">
            <a:off x="10664116" y="5147852"/>
            <a:ext cx="52504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ZMYM3</a:t>
            </a:r>
          </a:p>
        </p:txBody>
      </p:sp>
      <p:sp>
        <p:nvSpPr>
          <p:cNvPr id="83" name="TextBox 40"/>
          <p:cNvSpPr txBox="1"/>
          <p:nvPr/>
        </p:nvSpPr>
        <p:spPr>
          <a:xfrm>
            <a:off x="11223025" y="5479826"/>
            <a:ext cx="664255"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l-GR" sz="700" b="1" dirty="0">
                <a:latin typeface="Arial" panose="020B0604020202020204" pitchFamily="34" charset="0"/>
                <a:cs typeface="Arial" panose="020B0604020202020204" pitchFamily="34" charset="0"/>
              </a:rPr>
              <a:t>α</a:t>
            </a:r>
            <a:r>
              <a:rPr lang="en-GB" sz="700" b="1" dirty="0">
                <a:latin typeface="Arial" panose="020B0604020202020204" pitchFamily="34" charset="0"/>
                <a:cs typeface="Arial" panose="020B0604020202020204" pitchFamily="34" charset="0"/>
              </a:rPr>
              <a:t>ZMYM3</a:t>
            </a:r>
          </a:p>
        </p:txBody>
      </p:sp>
      <p:sp>
        <p:nvSpPr>
          <p:cNvPr id="84" name="TextBox 42"/>
          <p:cNvSpPr txBox="1"/>
          <p:nvPr/>
        </p:nvSpPr>
        <p:spPr>
          <a:xfrm>
            <a:off x="11235291" y="5794320"/>
            <a:ext cx="586512"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l-GR" sz="700" b="1" dirty="0">
                <a:latin typeface="Arial" panose="020B0604020202020204" pitchFamily="34" charset="0"/>
                <a:cs typeface="Arial" panose="020B0604020202020204" pitchFamily="34" charset="0"/>
              </a:rPr>
              <a:t>α</a:t>
            </a:r>
            <a:r>
              <a:rPr lang="en-GB" sz="700" b="1" dirty="0">
                <a:latin typeface="Arial" panose="020B0604020202020204" pitchFamily="34" charset="0"/>
                <a:cs typeface="Arial" panose="020B0604020202020204" pitchFamily="34" charset="0"/>
              </a:rPr>
              <a:t>ADNP</a:t>
            </a:r>
          </a:p>
        </p:txBody>
      </p:sp>
      <p:sp>
        <p:nvSpPr>
          <p:cNvPr id="85" name="Rectangle 84"/>
          <p:cNvSpPr>
            <a:spLocks noChangeAspect="1" noChangeArrowheads="1"/>
          </p:cNvSpPr>
          <p:nvPr/>
        </p:nvSpPr>
        <p:spPr bwMode="auto">
          <a:xfrm>
            <a:off x="9681476" y="4987028"/>
            <a:ext cx="102592" cy="169277"/>
          </a:xfrm>
          <a:prstGeom prst="rect">
            <a:avLst/>
          </a:prstGeom>
          <a:noFill/>
          <a:ln w="9525">
            <a:noFill/>
            <a:miter lim="800000"/>
            <a:headEnd/>
            <a:tailEnd/>
          </a:ln>
        </p:spPr>
        <p:txBody>
          <a:bodyPr wrap="none" lIns="0" tIns="0" rIns="0" bIns="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dirty="0">
                <a:solidFill>
                  <a:srgbClr val="000000"/>
                </a:solidFill>
                <a:latin typeface="Arial" pitchFamily="34" charset="0"/>
                <a:cs typeface="Arial" pitchFamily="34" charset="0"/>
              </a:rPr>
              <a:t>B</a:t>
            </a:r>
            <a:endParaRPr lang="en-GB" sz="1100" b="1" dirty="0">
              <a:latin typeface="Arial" pitchFamily="34" charset="0"/>
              <a:cs typeface="Arial" pitchFamily="34" charset="0"/>
            </a:endParaRPr>
          </a:p>
        </p:txBody>
      </p:sp>
      <p:sp>
        <p:nvSpPr>
          <p:cNvPr id="86" name="Rectangle 85"/>
          <p:cNvSpPr/>
          <p:nvPr/>
        </p:nvSpPr>
        <p:spPr>
          <a:xfrm>
            <a:off x="9994997" y="5223606"/>
            <a:ext cx="269626" cy="215444"/>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latin typeface="Arial" panose="020B0604020202020204" pitchFamily="34" charset="0"/>
                <a:cs typeface="Arial" panose="020B0604020202020204" pitchFamily="34" charset="0"/>
              </a:rPr>
              <a:t>M</a:t>
            </a:r>
            <a:endParaRPr lang="en-GB" dirty="0"/>
          </a:p>
        </p:txBody>
      </p:sp>
      <p:cxnSp>
        <p:nvCxnSpPr>
          <p:cNvPr id="87" name="Straight Arrow Connector 86"/>
          <p:cNvCxnSpPr/>
          <p:nvPr/>
        </p:nvCxnSpPr>
        <p:spPr>
          <a:xfrm flipH="1">
            <a:off x="11133929" y="5587506"/>
            <a:ext cx="134635" cy="0"/>
          </a:xfrm>
          <a:prstGeom prst="straightConnector1">
            <a:avLst/>
          </a:prstGeom>
          <a:ln w="12700">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flipH="1">
            <a:off x="11161039" y="5898516"/>
            <a:ext cx="134635" cy="0"/>
          </a:xfrm>
          <a:prstGeom prst="straightConnector1">
            <a:avLst/>
          </a:prstGeom>
          <a:ln w="12700">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sp>
        <p:nvSpPr>
          <p:cNvPr id="89" name="TextBox 24"/>
          <p:cNvSpPr txBox="1"/>
          <p:nvPr/>
        </p:nvSpPr>
        <p:spPr>
          <a:xfrm>
            <a:off x="9740288" y="5450991"/>
            <a:ext cx="48604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250-</a:t>
            </a:r>
          </a:p>
        </p:txBody>
      </p:sp>
      <p:sp>
        <p:nvSpPr>
          <p:cNvPr id="90" name="TextBox 24"/>
          <p:cNvSpPr txBox="1"/>
          <p:nvPr/>
        </p:nvSpPr>
        <p:spPr>
          <a:xfrm>
            <a:off x="9740288" y="5531679"/>
            <a:ext cx="48604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180-</a:t>
            </a:r>
          </a:p>
        </p:txBody>
      </p:sp>
      <p:sp>
        <p:nvSpPr>
          <p:cNvPr id="91" name="TextBox 24"/>
          <p:cNvSpPr txBox="1"/>
          <p:nvPr/>
        </p:nvSpPr>
        <p:spPr>
          <a:xfrm>
            <a:off x="9740288" y="5774597"/>
            <a:ext cx="48604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180-</a:t>
            </a:r>
          </a:p>
        </p:txBody>
      </p:sp>
      <p:sp>
        <p:nvSpPr>
          <p:cNvPr id="92" name="TextBox 24"/>
          <p:cNvSpPr txBox="1"/>
          <p:nvPr/>
        </p:nvSpPr>
        <p:spPr>
          <a:xfrm>
            <a:off x="9740288" y="5855285"/>
            <a:ext cx="48604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130-</a:t>
            </a:r>
          </a:p>
        </p:txBody>
      </p:sp>
      <p:sp>
        <p:nvSpPr>
          <p:cNvPr id="5" name="Rectangle 4"/>
          <p:cNvSpPr/>
          <p:nvPr/>
        </p:nvSpPr>
        <p:spPr>
          <a:xfrm>
            <a:off x="9626137" y="4838007"/>
            <a:ext cx="2195665" cy="145472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015331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659</TotalTime>
  <Words>128</Words>
  <Application>Microsoft Macintosh PowerPoint</Application>
  <PresentationFormat>Widescreen</PresentationFormat>
  <Paragraphs>41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Zongling Ji</dc:creator>
  <cp:lastModifiedBy>James Gilbert</cp:lastModifiedBy>
  <cp:revision>109</cp:revision>
  <dcterms:created xsi:type="dcterms:W3CDTF">2023-06-22T12:27:32Z</dcterms:created>
  <dcterms:modified xsi:type="dcterms:W3CDTF">2023-10-20T11:05:45Z</dcterms:modified>
</cp:coreProperties>
</file>