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28" d="100"/>
          <a:sy n="128" d="100"/>
        </p:scale>
        <p:origin x="45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30519-E7BD-4BC3-9492-91410F62AB88}" type="datetimeFigureOut">
              <a:rPr lang="en-GB" smtClean="0"/>
              <a:t>20/10/2023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1AA0-DA23-4690-A302-65C19C4283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40857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30519-E7BD-4BC3-9492-91410F62AB88}" type="datetimeFigureOut">
              <a:rPr lang="en-GB" smtClean="0"/>
              <a:t>20/10/2023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1AA0-DA23-4690-A302-65C19C4283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7457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30519-E7BD-4BC3-9492-91410F62AB88}" type="datetimeFigureOut">
              <a:rPr lang="en-GB" smtClean="0"/>
              <a:t>20/10/2023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1AA0-DA23-4690-A302-65C19C4283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28399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30519-E7BD-4BC3-9492-91410F62AB88}" type="datetimeFigureOut">
              <a:rPr lang="en-GB" smtClean="0"/>
              <a:t>20/10/2023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1AA0-DA23-4690-A302-65C19C4283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2829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30519-E7BD-4BC3-9492-91410F62AB88}" type="datetimeFigureOut">
              <a:rPr lang="en-GB" smtClean="0"/>
              <a:t>20/10/2023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1AA0-DA23-4690-A302-65C19C4283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69059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30519-E7BD-4BC3-9492-91410F62AB88}" type="datetimeFigureOut">
              <a:rPr lang="en-GB" smtClean="0"/>
              <a:t>20/10/2023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1AA0-DA23-4690-A302-65C19C4283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68915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30519-E7BD-4BC3-9492-91410F62AB88}" type="datetimeFigureOut">
              <a:rPr lang="en-GB" smtClean="0"/>
              <a:t>20/10/2023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1AA0-DA23-4690-A302-65C19C4283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2413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30519-E7BD-4BC3-9492-91410F62AB88}" type="datetimeFigureOut">
              <a:rPr lang="en-GB" smtClean="0"/>
              <a:t>20/10/2023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1AA0-DA23-4690-A302-65C19C4283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20550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30519-E7BD-4BC3-9492-91410F62AB88}" type="datetimeFigureOut">
              <a:rPr lang="en-GB" smtClean="0"/>
              <a:t>20/10/2023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1AA0-DA23-4690-A302-65C19C4283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268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30519-E7BD-4BC3-9492-91410F62AB88}" type="datetimeFigureOut">
              <a:rPr lang="en-GB" smtClean="0"/>
              <a:t>20/10/2023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1AA0-DA23-4690-A302-65C19C4283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17059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30519-E7BD-4BC3-9492-91410F62AB88}" type="datetimeFigureOut">
              <a:rPr lang="en-GB" smtClean="0"/>
              <a:t>20/10/2023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1AA0-DA23-4690-A302-65C19C4283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8927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330519-E7BD-4BC3-9492-91410F62AB88}" type="datetimeFigureOut">
              <a:rPr lang="en-GB" smtClean="0"/>
              <a:t>20/10/2023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351AA0-DA23-4690-A302-65C19C4283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8957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1"/>
          <p:cNvSpPr txBox="1"/>
          <p:nvPr/>
        </p:nvSpPr>
        <p:spPr>
          <a:xfrm>
            <a:off x="11305976" y="6216603"/>
            <a:ext cx="72677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700" b="1" dirty="0">
                <a:latin typeface="Arial" panose="020B0604020202020204" pitchFamily="34" charset="0"/>
                <a:cs typeface="Arial" panose="020B0604020202020204" pitchFamily="34" charset="0"/>
              </a:rPr>
              <a:t>IB: ZMYM2</a:t>
            </a:r>
          </a:p>
        </p:txBody>
      </p:sp>
      <p:sp>
        <p:nvSpPr>
          <p:cNvPr id="3" name="TextBox 13"/>
          <p:cNvSpPr txBox="1"/>
          <p:nvPr/>
        </p:nvSpPr>
        <p:spPr>
          <a:xfrm rot="18300000">
            <a:off x="9962974" y="5908071"/>
            <a:ext cx="583118" cy="191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700" b="1" dirty="0">
                <a:latin typeface="Arial" panose="020B0604020202020204" pitchFamily="34" charset="0"/>
                <a:cs typeface="Arial" panose="020B0604020202020204" pitchFamily="34" charset="0"/>
              </a:rPr>
              <a:t> Input</a:t>
            </a:r>
          </a:p>
        </p:txBody>
      </p:sp>
      <p:sp>
        <p:nvSpPr>
          <p:cNvPr id="4" name="TextBox 14"/>
          <p:cNvSpPr txBox="1"/>
          <p:nvPr/>
        </p:nvSpPr>
        <p:spPr>
          <a:xfrm>
            <a:off x="10188534" y="5683178"/>
            <a:ext cx="436571" cy="191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700" b="1" dirty="0">
                <a:latin typeface="Arial" panose="020B0604020202020204" pitchFamily="34" charset="0"/>
                <a:cs typeface="Arial" panose="020B0604020202020204" pitchFamily="34" charset="0"/>
              </a:rPr>
              <a:t>+NEM</a:t>
            </a:r>
          </a:p>
        </p:txBody>
      </p:sp>
      <p:sp>
        <p:nvSpPr>
          <p:cNvPr id="5" name="TextBox 16"/>
          <p:cNvSpPr txBox="1"/>
          <p:nvPr/>
        </p:nvSpPr>
        <p:spPr>
          <a:xfrm rot="18300000">
            <a:off x="10215811" y="5982831"/>
            <a:ext cx="394474" cy="191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700" b="1" dirty="0">
                <a:latin typeface="Arial" panose="020B0604020202020204" pitchFamily="34" charset="0"/>
                <a:cs typeface="Arial" panose="020B0604020202020204" pitchFamily="34" charset="0"/>
              </a:rPr>
              <a:t> IgG</a:t>
            </a:r>
          </a:p>
        </p:txBody>
      </p:sp>
      <p:sp>
        <p:nvSpPr>
          <p:cNvPr id="6" name="TextBox 17"/>
          <p:cNvSpPr txBox="1"/>
          <p:nvPr/>
        </p:nvSpPr>
        <p:spPr>
          <a:xfrm rot="18300000">
            <a:off x="10354510" y="5896657"/>
            <a:ext cx="59998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700" b="1" dirty="0">
                <a:latin typeface="Arial" panose="020B0604020202020204" pitchFamily="34" charset="0"/>
                <a:cs typeface="Arial" panose="020B0604020202020204" pitchFamily="34" charset="0"/>
              </a:rPr>
              <a:t> ZMYM2</a:t>
            </a:r>
          </a:p>
        </p:txBody>
      </p:sp>
      <p:cxnSp>
        <p:nvCxnSpPr>
          <p:cNvPr id="7" name="Straight Connector 6"/>
          <p:cNvCxnSpPr/>
          <p:nvPr/>
        </p:nvCxnSpPr>
        <p:spPr>
          <a:xfrm flipH="1">
            <a:off x="10166865" y="5832794"/>
            <a:ext cx="46387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22"/>
          <p:cNvSpPr txBox="1"/>
          <p:nvPr/>
        </p:nvSpPr>
        <p:spPr>
          <a:xfrm>
            <a:off x="10786583" y="5686790"/>
            <a:ext cx="427751" cy="191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700" b="1" dirty="0">
                <a:latin typeface="Arial" panose="020B0604020202020204" pitchFamily="34" charset="0"/>
                <a:cs typeface="Arial" panose="020B0604020202020204" pitchFamily="34" charset="0"/>
              </a:rPr>
              <a:t>-NEM</a:t>
            </a:r>
          </a:p>
        </p:txBody>
      </p:sp>
      <p:cxnSp>
        <p:nvCxnSpPr>
          <p:cNvPr id="9" name="Straight Connector 8"/>
          <p:cNvCxnSpPr/>
          <p:nvPr/>
        </p:nvCxnSpPr>
        <p:spPr>
          <a:xfrm flipH="1">
            <a:off x="10764913" y="5836405"/>
            <a:ext cx="46387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13"/>
          <p:cNvSpPr txBox="1"/>
          <p:nvPr/>
        </p:nvSpPr>
        <p:spPr>
          <a:xfrm rot="18300000">
            <a:off x="10541479" y="5896963"/>
            <a:ext cx="583118" cy="191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700" b="1" dirty="0">
                <a:latin typeface="Arial" panose="020B0604020202020204" pitchFamily="34" charset="0"/>
                <a:cs typeface="Arial" panose="020B0604020202020204" pitchFamily="34" charset="0"/>
              </a:rPr>
              <a:t> Input</a:t>
            </a:r>
          </a:p>
        </p:txBody>
      </p:sp>
      <p:sp>
        <p:nvSpPr>
          <p:cNvPr id="11" name="TextBox 16"/>
          <p:cNvSpPr txBox="1"/>
          <p:nvPr/>
        </p:nvSpPr>
        <p:spPr>
          <a:xfrm rot="18300000">
            <a:off x="10794316" y="5971723"/>
            <a:ext cx="394474" cy="191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700" b="1" dirty="0">
                <a:latin typeface="Arial" panose="020B0604020202020204" pitchFamily="34" charset="0"/>
                <a:cs typeface="Arial" panose="020B0604020202020204" pitchFamily="34" charset="0"/>
              </a:rPr>
              <a:t> IgG</a:t>
            </a:r>
          </a:p>
        </p:txBody>
      </p:sp>
      <p:sp>
        <p:nvSpPr>
          <p:cNvPr id="12" name="TextBox 17"/>
          <p:cNvSpPr txBox="1"/>
          <p:nvPr/>
        </p:nvSpPr>
        <p:spPr>
          <a:xfrm rot="18300000">
            <a:off x="10933015" y="5885549"/>
            <a:ext cx="59998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700" b="1" dirty="0">
                <a:latin typeface="Arial" panose="020B0604020202020204" pitchFamily="34" charset="0"/>
                <a:cs typeface="Arial" panose="020B0604020202020204" pitchFamily="34" charset="0"/>
              </a:rPr>
              <a:t> ZMYM2</a:t>
            </a:r>
          </a:p>
        </p:txBody>
      </p:sp>
      <p:sp>
        <p:nvSpPr>
          <p:cNvPr id="13" name="TextBox 11"/>
          <p:cNvSpPr txBox="1"/>
          <p:nvPr/>
        </p:nvSpPr>
        <p:spPr>
          <a:xfrm>
            <a:off x="9679184" y="5978376"/>
            <a:ext cx="32982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700" b="1" dirty="0">
                <a:latin typeface="Arial" panose="020B0604020202020204" pitchFamily="34" charset="0"/>
                <a:cs typeface="Arial" panose="020B0604020202020204" pitchFamily="34" charset="0"/>
              </a:rPr>
              <a:t>IP:</a:t>
            </a:r>
          </a:p>
        </p:txBody>
      </p:sp>
      <p:sp>
        <p:nvSpPr>
          <p:cNvPr id="14" name="TextBox 11">
            <a:extLst>
              <a:ext uri="{FF2B5EF4-FFF2-40B4-BE49-F238E27FC236}">
                <a16:creationId xmlns:a16="http://schemas.microsoft.com/office/drawing/2014/main" id="{0C0BCC6C-F2D1-9C4A-85A4-E25E0FC04908}"/>
              </a:ext>
            </a:extLst>
          </p:cNvPr>
          <p:cNvSpPr txBox="1"/>
          <p:nvPr/>
        </p:nvSpPr>
        <p:spPr>
          <a:xfrm>
            <a:off x="9541950" y="6145766"/>
            <a:ext cx="43587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700" b="1" dirty="0">
                <a:latin typeface="Arial" panose="020B0604020202020204" pitchFamily="34" charset="0"/>
                <a:cs typeface="Arial" panose="020B0604020202020204" pitchFamily="34" charset="0"/>
              </a:rPr>
              <a:t>250-</a:t>
            </a:r>
          </a:p>
        </p:txBody>
      </p:sp>
      <p:sp>
        <p:nvSpPr>
          <p:cNvPr id="15" name="TextBox 11">
            <a:extLst>
              <a:ext uri="{FF2B5EF4-FFF2-40B4-BE49-F238E27FC236}">
                <a16:creationId xmlns:a16="http://schemas.microsoft.com/office/drawing/2014/main" id="{327EEEA1-B226-6A4D-B9B2-9BD3BBE504AD}"/>
              </a:ext>
            </a:extLst>
          </p:cNvPr>
          <p:cNvSpPr txBox="1"/>
          <p:nvPr/>
        </p:nvSpPr>
        <p:spPr>
          <a:xfrm>
            <a:off x="9538144" y="6237194"/>
            <a:ext cx="40675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700" b="1" dirty="0">
                <a:latin typeface="Arial" panose="020B0604020202020204" pitchFamily="34" charset="0"/>
                <a:cs typeface="Arial" panose="020B0604020202020204" pitchFamily="34" charset="0"/>
              </a:rPr>
              <a:t>180-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3CEAA230-AC69-6E4C-B82B-B65AA5258D8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14881" b="29439"/>
          <a:stretch/>
        </p:blipFill>
        <p:spPr>
          <a:xfrm>
            <a:off x="9853012" y="6207132"/>
            <a:ext cx="1507639" cy="192919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38" name="Rectangle 37"/>
          <p:cNvSpPr>
            <a:spLocks noChangeAspect="1" noChangeArrowheads="1"/>
          </p:cNvSpPr>
          <p:nvPr/>
        </p:nvSpPr>
        <p:spPr bwMode="auto">
          <a:xfrm>
            <a:off x="9509937" y="5630913"/>
            <a:ext cx="102592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</a:t>
            </a:r>
            <a:endParaRPr lang="en-GB" sz="11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TextBox 11"/>
          <p:cNvSpPr txBox="1"/>
          <p:nvPr/>
        </p:nvSpPr>
        <p:spPr>
          <a:xfrm>
            <a:off x="9830392" y="6383923"/>
            <a:ext cx="22881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700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42" name="TextBox 11"/>
          <p:cNvSpPr txBox="1"/>
          <p:nvPr/>
        </p:nvSpPr>
        <p:spPr>
          <a:xfrm>
            <a:off x="10053157" y="6383923"/>
            <a:ext cx="22881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700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43" name="TextBox 11"/>
          <p:cNvSpPr txBox="1"/>
          <p:nvPr/>
        </p:nvSpPr>
        <p:spPr>
          <a:xfrm>
            <a:off x="10240827" y="6383923"/>
            <a:ext cx="22881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700" b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44" name="TextBox 11"/>
          <p:cNvSpPr txBox="1"/>
          <p:nvPr/>
        </p:nvSpPr>
        <p:spPr>
          <a:xfrm>
            <a:off x="10439992" y="6383923"/>
            <a:ext cx="22881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700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45" name="TextBox 11"/>
          <p:cNvSpPr txBox="1"/>
          <p:nvPr/>
        </p:nvSpPr>
        <p:spPr>
          <a:xfrm>
            <a:off x="10640795" y="6383923"/>
            <a:ext cx="22881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700" b="1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46" name="TextBox 11"/>
          <p:cNvSpPr txBox="1"/>
          <p:nvPr/>
        </p:nvSpPr>
        <p:spPr>
          <a:xfrm>
            <a:off x="10839960" y="6383923"/>
            <a:ext cx="22881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700" b="1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  <p:sp>
        <p:nvSpPr>
          <p:cNvPr id="47" name="TextBox 11"/>
          <p:cNvSpPr txBox="1"/>
          <p:nvPr/>
        </p:nvSpPr>
        <p:spPr>
          <a:xfrm>
            <a:off x="11047442" y="6383923"/>
            <a:ext cx="22050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700" b="1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</a:p>
        </p:txBody>
      </p:sp>
      <p:sp>
        <p:nvSpPr>
          <p:cNvPr id="108" name="TextBox 20"/>
          <p:cNvSpPr txBox="1"/>
          <p:nvPr/>
        </p:nvSpPr>
        <p:spPr>
          <a:xfrm>
            <a:off x="3263784" y="4453257"/>
            <a:ext cx="9884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/>
              <a:t>IB: ZMYM2</a:t>
            </a:r>
          </a:p>
        </p:txBody>
      </p:sp>
      <p:sp>
        <p:nvSpPr>
          <p:cNvPr id="109" name="TextBox 22"/>
          <p:cNvSpPr txBox="1"/>
          <p:nvPr/>
        </p:nvSpPr>
        <p:spPr>
          <a:xfrm rot="16200000">
            <a:off x="2262142" y="1164965"/>
            <a:ext cx="10483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/>
              <a:t> Input</a:t>
            </a:r>
          </a:p>
        </p:txBody>
      </p:sp>
      <p:sp>
        <p:nvSpPr>
          <p:cNvPr id="110" name="TextBox 34"/>
          <p:cNvSpPr txBox="1"/>
          <p:nvPr/>
        </p:nvSpPr>
        <p:spPr>
          <a:xfrm>
            <a:off x="2886734" y="723789"/>
            <a:ext cx="6463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/>
              <a:t>+NEM</a:t>
            </a:r>
          </a:p>
        </p:txBody>
      </p:sp>
      <p:sp>
        <p:nvSpPr>
          <p:cNvPr id="111" name="TextBox 38"/>
          <p:cNvSpPr txBox="1"/>
          <p:nvPr/>
        </p:nvSpPr>
        <p:spPr>
          <a:xfrm rot="16200000">
            <a:off x="2887346" y="1385219"/>
            <a:ext cx="6078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/>
              <a:t> IgG</a:t>
            </a:r>
          </a:p>
        </p:txBody>
      </p:sp>
      <p:sp>
        <p:nvSpPr>
          <p:cNvPr id="112" name="TextBox 39"/>
          <p:cNvSpPr txBox="1"/>
          <p:nvPr/>
        </p:nvSpPr>
        <p:spPr>
          <a:xfrm rot="16200000">
            <a:off x="3190582" y="1283506"/>
            <a:ext cx="8113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/>
              <a:t> ZMYM2</a:t>
            </a:r>
          </a:p>
        </p:txBody>
      </p:sp>
      <p:sp>
        <p:nvSpPr>
          <p:cNvPr id="113" name="TextBox 40"/>
          <p:cNvSpPr txBox="1"/>
          <p:nvPr/>
        </p:nvSpPr>
        <p:spPr>
          <a:xfrm rot="16200000">
            <a:off x="3644993" y="1332967"/>
            <a:ext cx="7123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/>
              <a:t> Input</a:t>
            </a:r>
          </a:p>
        </p:txBody>
      </p:sp>
      <p:sp>
        <p:nvSpPr>
          <p:cNvPr id="114" name="TextBox 41"/>
          <p:cNvSpPr txBox="1"/>
          <p:nvPr/>
        </p:nvSpPr>
        <p:spPr>
          <a:xfrm rot="16200000">
            <a:off x="4049941" y="1332966"/>
            <a:ext cx="7123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/>
              <a:t> IgG</a:t>
            </a:r>
          </a:p>
        </p:txBody>
      </p:sp>
      <p:sp>
        <p:nvSpPr>
          <p:cNvPr id="115" name="TextBox 42"/>
          <p:cNvSpPr txBox="1"/>
          <p:nvPr/>
        </p:nvSpPr>
        <p:spPr>
          <a:xfrm rot="16200000">
            <a:off x="4405429" y="1283505"/>
            <a:ext cx="8113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/>
              <a:t> ZMYM2</a:t>
            </a:r>
          </a:p>
        </p:txBody>
      </p:sp>
      <p:cxnSp>
        <p:nvCxnSpPr>
          <p:cNvPr id="116" name="Straight Connector 115"/>
          <p:cNvCxnSpPr/>
          <p:nvPr/>
        </p:nvCxnSpPr>
        <p:spPr>
          <a:xfrm flipH="1">
            <a:off x="2732800" y="1031566"/>
            <a:ext cx="95423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TextBox 49"/>
          <p:cNvSpPr txBox="1"/>
          <p:nvPr/>
        </p:nvSpPr>
        <p:spPr>
          <a:xfrm>
            <a:off x="4116988" y="731217"/>
            <a:ext cx="6463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/>
              <a:t>-NEM</a:t>
            </a:r>
          </a:p>
        </p:txBody>
      </p:sp>
      <p:cxnSp>
        <p:nvCxnSpPr>
          <p:cNvPr id="118" name="Straight Connector 117"/>
          <p:cNvCxnSpPr/>
          <p:nvPr/>
        </p:nvCxnSpPr>
        <p:spPr>
          <a:xfrm flipH="1">
            <a:off x="3963054" y="1038994"/>
            <a:ext cx="95423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9" name="Picture 1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9894" y="1759917"/>
            <a:ext cx="3058668" cy="2592324"/>
          </a:xfrm>
          <a:prstGeom prst="rect">
            <a:avLst/>
          </a:prstGeom>
        </p:spPr>
      </p:pic>
      <p:sp>
        <p:nvSpPr>
          <p:cNvPr id="120" name="Rectangle 119"/>
          <p:cNvSpPr/>
          <p:nvPr/>
        </p:nvSpPr>
        <p:spPr>
          <a:xfrm>
            <a:off x="2177768" y="2131131"/>
            <a:ext cx="2917934" cy="30123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1" name="Straight Connector 120"/>
          <p:cNvCxnSpPr/>
          <p:nvPr/>
        </p:nvCxnSpPr>
        <p:spPr>
          <a:xfrm>
            <a:off x="2023138" y="2017585"/>
            <a:ext cx="14121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>
            <a:off x="2023138" y="2159455"/>
            <a:ext cx="14121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>
          <a:xfrm>
            <a:off x="2023138" y="2327925"/>
            <a:ext cx="14121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>
            <a:off x="2023138" y="2536023"/>
            <a:ext cx="14121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>
            <a:off x="2023138" y="2904827"/>
            <a:ext cx="14121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/>
          <p:cNvCxnSpPr/>
          <p:nvPr/>
        </p:nvCxnSpPr>
        <p:spPr>
          <a:xfrm>
            <a:off x="2023138" y="3184139"/>
            <a:ext cx="14121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>
            <a:off x="2023138" y="3618726"/>
            <a:ext cx="14121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2023138" y="3985483"/>
            <a:ext cx="14121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TextBox 128"/>
          <p:cNvSpPr txBox="1"/>
          <p:nvPr/>
        </p:nvSpPr>
        <p:spPr>
          <a:xfrm>
            <a:off x="1667501" y="1599679"/>
            <a:ext cx="3882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 err="1"/>
              <a:t>kDa</a:t>
            </a:r>
            <a:endParaRPr lang="en-GB" sz="1000" b="1" dirty="0"/>
          </a:p>
        </p:txBody>
      </p:sp>
      <p:sp>
        <p:nvSpPr>
          <p:cNvPr id="130" name="TextBox 129"/>
          <p:cNvSpPr txBox="1"/>
          <p:nvPr/>
        </p:nvSpPr>
        <p:spPr>
          <a:xfrm>
            <a:off x="1733673" y="1915687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/>
              <a:t>300</a:t>
            </a:r>
          </a:p>
        </p:txBody>
      </p:sp>
      <p:sp>
        <p:nvSpPr>
          <p:cNvPr id="131" name="TextBox 130"/>
          <p:cNvSpPr txBox="1"/>
          <p:nvPr/>
        </p:nvSpPr>
        <p:spPr>
          <a:xfrm>
            <a:off x="1733673" y="2051733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/>
              <a:t>250</a:t>
            </a:r>
          </a:p>
        </p:txBody>
      </p:sp>
      <p:sp>
        <p:nvSpPr>
          <p:cNvPr id="132" name="TextBox 131"/>
          <p:cNvSpPr txBox="1"/>
          <p:nvPr/>
        </p:nvSpPr>
        <p:spPr>
          <a:xfrm>
            <a:off x="1784969" y="3076417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/>
              <a:t>70</a:t>
            </a:r>
          </a:p>
        </p:txBody>
      </p:sp>
      <p:sp>
        <p:nvSpPr>
          <p:cNvPr id="133" name="TextBox 132"/>
          <p:cNvSpPr txBox="1"/>
          <p:nvPr/>
        </p:nvSpPr>
        <p:spPr>
          <a:xfrm>
            <a:off x="1733673" y="2212446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/>
              <a:t>180</a:t>
            </a:r>
          </a:p>
        </p:txBody>
      </p:sp>
      <p:sp>
        <p:nvSpPr>
          <p:cNvPr id="134" name="TextBox 133"/>
          <p:cNvSpPr txBox="1"/>
          <p:nvPr/>
        </p:nvSpPr>
        <p:spPr>
          <a:xfrm>
            <a:off x="1733673" y="2428301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/>
              <a:t>130</a:t>
            </a:r>
          </a:p>
        </p:txBody>
      </p:sp>
      <p:sp>
        <p:nvSpPr>
          <p:cNvPr id="135" name="TextBox 134"/>
          <p:cNvSpPr txBox="1"/>
          <p:nvPr/>
        </p:nvSpPr>
        <p:spPr>
          <a:xfrm>
            <a:off x="1733673" y="2797105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/>
              <a:t>100</a:t>
            </a:r>
          </a:p>
        </p:txBody>
      </p:sp>
      <p:sp>
        <p:nvSpPr>
          <p:cNvPr id="136" name="TextBox 135"/>
          <p:cNvSpPr txBox="1"/>
          <p:nvPr/>
        </p:nvSpPr>
        <p:spPr>
          <a:xfrm>
            <a:off x="1778851" y="3511004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/>
              <a:t>50</a:t>
            </a:r>
          </a:p>
        </p:txBody>
      </p:sp>
      <p:sp>
        <p:nvSpPr>
          <p:cNvPr id="137" name="TextBox 136"/>
          <p:cNvSpPr txBox="1"/>
          <p:nvPr/>
        </p:nvSpPr>
        <p:spPr>
          <a:xfrm>
            <a:off x="1784969" y="3877761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/>
              <a:t>40</a:t>
            </a:r>
          </a:p>
        </p:txBody>
      </p:sp>
      <p:sp>
        <p:nvSpPr>
          <p:cNvPr id="18" name="Rectangle 17"/>
          <p:cNvSpPr/>
          <p:nvPr/>
        </p:nvSpPr>
        <p:spPr>
          <a:xfrm>
            <a:off x="9344818" y="5470516"/>
            <a:ext cx="2687933" cy="127310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TextBox 19"/>
          <p:cNvSpPr txBox="1"/>
          <p:nvPr/>
        </p:nvSpPr>
        <p:spPr>
          <a:xfrm>
            <a:off x="243153" y="5715537"/>
            <a:ext cx="78666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sz="1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Figure 3—figure supplement 1—source data 1. </a:t>
            </a:r>
            <a:r>
              <a:rPr lang="en-GB" sz="1000" dirty="0"/>
              <a:t>Raw unedited images of Co-immunoprecipitation analysis of TRIM28 with ZMYM2. Resulting proteins were detected by immunoblotting (IB) with ZMYM2 antibody (Figure 3—figure supplement 1A. </a:t>
            </a:r>
            <a:r>
              <a:rPr lang="en-US" sz="1000" dirty="0"/>
              <a:t>This is a longer exposure of Figure 4A top panel to better visualize the input protein</a:t>
            </a:r>
            <a:r>
              <a:rPr lang="en-GB" sz="1000" dirty="0"/>
              <a:t>. The regions used for creating the final figure are boxed. Molecular weight marker sizes (</a:t>
            </a:r>
            <a:r>
              <a:rPr lang="en-GB" sz="1000" dirty="0" err="1"/>
              <a:t>kDa</a:t>
            </a:r>
            <a:r>
              <a:rPr lang="en-GB" sz="1000" dirty="0"/>
              <a:t>) are shown on the left.</a:t>
            </a:r>
            <a:endParaRPr lang="en-GB" sz="1000" u="sng" dirty="0"/>
          </a:p>
        </p:txBody>
      </p:sp>
    </p:spTree>
    <p:extLst>
      <p:ext uri="{BB962C8B-B14F-4D97-AF65-F5344CB8AC3E}">
        <p14:creationId xmlns:p14="http://schemas.microsoft.com/office/powerpoint/2010/main" val="17990874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660</TotalTime>
  <Words>142</Words>
  <Application>Microsoft Macintosh PowerPoint</Application>
  <PresentationFormat>Widescreen</PresentationFormat>
  <Paragraphs>39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>University of Manchester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Zongling Ji</dc:creator>
  <cp:lastModifiedBy>James Gilbert</cp:lastModifiedBy>
  <cp:revision>109</cp:revision>
  <dcterms:created xsi:type="dcterms:W3CDTF">2023-06-22T12:27:32Z</dcterms:created>
  <dcterms:modified xsi:type="dcterms:W3CDTF">2023-10-20T11:12:34Z</dcterms:modified>
</cp:coreProperties>
</file>