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8" d="100"/>
          <a:sy n="128" d="100"/>
        </p:scale>
        <p:origin x="4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a:srcRect l="3110" r="3162" b="53785"/>
          <a:stretch/>
        </p:blipFill>
        <p:spPr>
          <a:xfrm>
            <a:off x="9571445" y="4945679"/>
            <a:ext cx="1511972" cy="511212"/>
          </a:xfrm>
          <a:prstGeom prst="rect">
            <a:avLst/>
          </a:prstGeom>
          <a:ln w="12700">
            <a:solidFill>
              <a:schemeClr val="tx1">
                <a:lumMod val="75000"/>
                <a:lumOff val="25000"/>
              </a:schemeClr>
            </a:solidFill>
          </a:ln>
        </p:spPr>
      </p:pic>
      <p:sp>
        <p:nvSpPr>
          <p:cNvPr id="18" name="TextBox 11"/>
          <p:cNvSpPr txBox="1"/>
          <p:nvPr/>
        </p:nvSpPr>
        <p:spPr>
          <a:xfrm>
            <a:off x="3729234" y="4012502"/>
            <a:ext cx="726775"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SUMO2</a:t>
            </a:r>
          </a:p>
        </p:txBody>
      </p:sp>
      <p:sp>
        <p:nvSpPr>
          <p:cNvPr id="19" name="TextBox 11">
            <a:extLst>
              <a:ext uri="{FF2B5EF4-FFF2-40B4-BE49-F238E27FC236}">
                <a16:creationId xmlns:a16="http://schemas.microsoft.com/office/drawing/2014/main" id="{0C0BCC6C-F2D1-9C4A-85A4-E25E0FC04908}"/>
              </a:ext>
            </a:extLst>
          </p:cNvPr>
          <p:cNvSpPr txBox="1"/>
          <p:nvPr/>
        </p:nvSpPr>
        <p:spPr>
          <a:xfrm>
            <a:off x="9282274" y="5041690"/>
            <a:ext cx="43587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250-</a:t>
            </a:r>
          </a:p>
        </p:txBody>
      </p:sp>
      <p:sp>
        <p:nvSpPr>
          <p:cNvPr id="20" name="TextBox 11">
            <a:extLst>
              <a:ext uri="{FF2B5EF4-FFF2-40B4-BE49-F238E27FC236}">
                <a16:creationId xmlns:a16="http://schemas.microsoft.com/office/drawing/2014/main" id="{327EEEA1-B226-6A4D-B9B2-9BD3BBE504AD}"/>
              </a:ext>
            </a:extLst>
          </p:cNvPr>
          <p:cNvSpPr txBox="1"/>
          <p:nvPr/>
        </p:nvSpPr>
        <p:spPr>
          <a:xfrm>
            <a:off x="9278468" y="5133118"/>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21" name="TextBox 11"/>
          <p:cNvSpPr txBox="1"/>
          <p:nvPr/>
        </p:nvSpPr>
        <p:spPr>
          <a:xfrm>
            <a:off x="11016194" y="5543406"/>
            <a:ext cx="726775"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pic>
        <p:nvPicPr>
          <p:cNvPr id="22" name="Picture 21">
            <a:extLst>
              <a:ext uri="{FF2B5EF4-FFF2-40B4-BE49-F238E27FC236}">
                <a16:creationId xmlns:a16="http://schemas.microsoft.com/office/drawing/2014/main" id="{BB048836-93FA-B547-9A1B-A338EB58861B}"/>
              </a:ext>
            </a:extLst>
          </p:cNvPr>
          <p:cNvPicPr>
            <a:picLocks noChangeAspect="1"/>
          </p:cNvPicPr>
          <p:nvPr/>
        </p:nvPicPr>
        <p:blipFill rotWithShape="1">
          <a:blip r:embed="rId3"/>
          <a:srcRect b="47250"/>
          <a:stretch/>
        </p:blipFill>
        <p:spPr>
          <a:xfrm>
            <a:off x="9564378" y="5493590"/>
            <a:ext cx="1515618" cy="557025"/>
          </a:xfrm>
          <a:prstGeom prst="rect">
            <a:avLst/>
          </a:prstGeom>
          <a:ln w="12700">
            <a:solidFill>
              <a:schemeClr val="tx1">
                <a:lumMod val="75000"/>
                <a:lumOff val="25000"/>
              </a:schemeClr>
            </a:solidFill>
          </a:ln>
        </p:spPr>
      </p:pic>
      <p:sp>
        <p:nvSpPr>
          <p:cNvPr id="23" name="TextBox 11">
            <a:extLst>
              <a:ext uri="{FF2B5EF4-FFF2-40B4-BE49-F238E27FC236}">
                <a16:creationId xmlns:a16="http://schemas.microsoft.com/office/drawing/2014/main" id="{0C0BCC6C-F2D1-9C4A-85A4-E25E0FC04908}"/>
              </a:ext>
            </a:extLst>
          </p:cNvPr>
          <p:cNvSpPr txBox="1"/>
          <p:nvPr/>
        </p:nvSpPr>
        <p:spPr>
          <a:xfrm>
            <a:off x="9282274" y="5557971"/>
            <a:ext cx="43587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250-</a:t>
            </a:r>
          </a:p>
        </p:txBody>
      </p:sp>
      <p:sp>
        <p:nvSpPr>
          <p:cNvPr id="24" name="TextBox 11">
            <a:extLst>
              <a:ext uri="{FF2B5EF4-FFF2-40B4-BE49-F238E27FC236}">
                <a16:creationId xmlns:a16="http://schemas.microsoft.com/office/drawing/2014/main" id="{327EEEA1-B226-6A4D-B9B2-9BD3BBE504AD}"/>
              </a:ext>
            </a:extLst>
          </p:cNvPr>
          <p:cNvSpPr txBox="1"/>
          <p:nvPr/>
        </p:nvSpPr>
        <p:spPr>
          <a:xfrm>
            <a:off x="9278468" y="5649399"/>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25" name="TextBox 11">
            <a:extLst>
              <a:ext uri="{FF2B5EF4-FFF2-40B4-BE49-F238E27FC236}">
                <a16:creationId xmlns:a16="http://schemas.microsoft.com/office/drawing/2014/main" id="{327EEEA1-B226-6A4D-B9B2-9BD3BBE504AD}"/>
              </a:ext>
            </a:extLst>
          </p:cNvPr>
          <p:cNvSpPr txBox="1"/>
          <p:nvPr/>
        </p:nvSpPr>
        <p:spPr>
          <a:xfrm>
            <a:off x="9276893" y="5783165"/>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100-</a:t>
            </a:r>
          </a:p>
        </p:txBody>
      </p:sp>
      <p:sp>
        <p:nvSpPr>
          <p:cNvPr id="26" name="TextBox 11">
            <a:extLst>
              <a:ext uri="{FF2B5EF4-FFF2-40B4-BE49-F238E27FC236}">
                <a16:creationId xmlns:a16="http://schemas.microsoft.com/office/drawing/2014/main" id="{327EEEA1-B226-6A4D-B9B2-9BD3BBE504AD}"/>
              </a:ext>
            </a:extLst>
          </p:cNvPr>
          <p:cNvSpPr txBox="1"/>
          <p:nvPr/>
        </p:nvSpPr>
        <p:spPr>
          <a:xfrm>
            <a:off x="9270315" y="5241745"/>
            <a:ext cx="40675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100-</a:t>
            </a:r>
          </a:p>
        </p:txBody>
      </p:sp>
      <p:sp>
        <p:nvSpPr>
          <p:cNvPr id="27" name="TextBox 13"/>
          <p:cNvSpPr txBox="1"/>
          <p:nvPr/>
        </p:nvSpPr>
        <p:spPr>
          <a:xfrm rot="18300000">
            <a:off x="9693335" y="4647437"/>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28" name="TextBox 14"/>
          <p:cNvSpPr txBox="1"/>
          <p:nvPr/>
        </p:nvSpPr>
        <p:spPr>
          <a:xfrm>
            <a:off x="9918895" y="4422544"/>
            <a:ext cx="43657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sp>
        <p:nvSpPr>
          <p:cNvPr id="29" name="TextBox 16"/>
          <p:cNvSpPr txBox="1"/>
          <p:nvPr/>
        </p:nvSpPr>
        <p:spPr>
          <a:xfrm rot="18300000">
            <a:off x="9946172" y="4722197"/>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30" name="TextBox 17"/>
          <p:cNvSpPr txBox="1"/>
          <p:nvPr/>
        </p:nvSpPr>
        <p:spPr>
          <a:xfrm rot="18300000">
            <a:off x="10084871" y="4636023"/>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cxnSp>
        <p:nvCxnSpPr>
          <p:cNvPr id="31" name="Straight Connector 30"/>
          <p:cNvCxnSpPr/>
          <p:nvPr/>
        </p:nvCxnSpPr>
        <p:spPr>
          <a:xfrm flipH="1">
            <a:off x="9897226" y="4572160"/>
            <a:ext cx="463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22"/>
          <p:cNvSpPr txBox="1"/>
          <p:nvPr/>
        </p:nvSpPr>
        <p:spPr>
          <a:xfrm>
            <a:off x="10516944" y="4426156"/>
            <a:ext cx="42775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cxnSp>
        <p:nvCxnSpPr>
          <p:cNvPr id="33" name="Straight Connector 32"/>
          <p:cNvCxnSpPr/>
          <p:nvPr/>
        </p:nvCxnSpPr>
        <p:spPr>
          <a:xfrm flipH="1">
            <a:off x="10495274" y="4575771"/>
            <a:ext cx="463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13"/>
          <p:cNvSpPr txBox="1"/>
          <p:nvPr/>
        </p:nvSpPr>
        <p:spPr>
          <a:xfrm rot="18300000">
            <a:off x="10271840" y="4636329"/>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35" name="TextBox 16"/>
          <p:cNvSpPr txBox="1"/>
          <p:nvPr/>
        </p:nvSpPr>
        <p:spPr>
          <a:xfrm rot="18300000">
            <a:off x="10524677" y="4711089"/>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36" name="TextBox 17"/>
          <p:cNvSpPr txBox="1"/>
          <p:nvPr/>
        </p:nvSpPr>
        <p:spPr>
          <a:xfrm rot="18300000">
            <a:off x="10663376" y="4624915"/>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37" name="TextBox 11"/>
          <p:cNvSpPr txBox="1"/>
          <p:nvPr/>
        </p:nvSpPr>
        <p:spPr>
          <a:xfrm>
            <a:off x="11049442" y="4738828"/>
            <a:ext cx="32982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IP</a:t>
            </a:r>
          </a:p>
        </p:txBody>
      </p:sp>
      <p:sp>
        <p:nvSpPr>
          <p:cNvPr id="39" name="Rectangle 38"/>
          <p:cNvSpPr>
            <a:spLocks noChangeAspect="1" noChangeArrowheads="1"/>
          </p:cNvSpPr>
          <p:nvPr/>
        </p:nvSpPr>
        <p:spPr bwMode="auto">
          <a:xfrm>
            <a:off x="9221686" y="4421104"/>
            <a:ext cx="102592" cy="169277"/>
          </a:xfrm>
          <a:prstGeom prst="rect">
            <a:avLst/>
          </a:prstGeom>
          <a:noFill/>
          <a:ln w="9525">
            <a:noFill/>
            <a:miter lim="800000"/>
            <a:headEnd/>
            <a:tailEnd/>
          </a:ln>
        </p:spPr>
        <p:txBody>
          <a:bodyPr wrap="none" lIns="0" tIns="0" rIns="0" bIns="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dirty="0">
                <a:solidFill>
                  <a:srgbClr val="000000"/>
                </a:solidFill>
                <a:latin typeface="Arial" pitchFamily="34" charset="0"/>
                <a:cs typeface="Arial" pitchFamily="34" charset="0"/>
              </a:rPr>
              <a:t>B</a:t>
            </a:r>
            <a:endParaRPr lang="en-GB" sz="1100" b="1" dirty="0">
              <a:latin typeface="Arial" pitchFamily="34" charset="0"/>
              <a:cs typeface="Arial" pitchFamily="34" charset="0"/>
            </a:endParaRPr>
          </a:p>
        </p:txBody>
      </p:sp>
      <p:sp>
        <p:nvSpPr>
          <p:cNvPr id="48" name="TextBox 11"/>
          <p:cNvSpPr txBox="1"/>
          <p:nvPr/>
        </p:nvSpPr>
        <p:spPr>
          <a:xfrm>
            <a:off x="9566116"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a:t>
            </a:r>
          </a:p>
        </p:txBody>
      </p:sp>
      <p:sp>
        <p:nvSpPr>
          <p:cNvPr id="49" name="TextBox 11"/>
          <p:cNvSpPr txBox="1"/>
          <p:nvPr/>
        </p:nvSpPr>
        <p:spPr>
          <a:xfrm>
            <a:off x="9788881"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a:t>
            </a:r>
          </a:p>
        </p:txBody>
      </p:sp>
      <p:sp>
        <p:nvSpPr>
          <p:cNvPr id="50" name="TextBox 11"/>
          <p:cNvSpPr txBox="1"/>
          <p:nvPr/>
        </p:nvSpPr>
        <p:spPr>
          <a:xfrm>
            <a:off x="9976551"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3</a:t>
            </a:r>
          </a:p>
        </p:txBody>
      </p:sp>
      <p:sp>
        <p:nvSpPr>
          <p:cNvPr id="51" name="TextBox 11"/>
          <p:cNvSpPr txBox="1"/>
          <p:nvPr/>
        </p:nvSpPr>
        <p:spPr>
          <a:xfrm>
            <a:off x="10175716"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4</a:t>
            </a:r>
          </a:p>
        </p:txBody>
      </p:sp>
      <p:sp>
        <p:nvSpPr>
          <p:cNvPr id="52" name="TextBox 11"/>
          <p:cNvSpPr txBox="1"/>
          <p:nvPr/>
        </p:nvSpPr>
        <p:spPr>
          <a:xfrm>
            <a:off x="10376519"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5</a:t>
            </a:r>
          </a:p>
        </p:txBody>
      </p:sp>
      <p:sp>
        <p:nvSpPr>
          <p:cNvPr id="53" name="TextBox 11"/>
          <p:cNvSpPr txBox="1"/>
          <p:nvPr/>
        </p:nvSpPr>
        <p:spPr>
          <a:xfrm>
            <a:off x="10575684" y="6057411"/>
            <a:ext cx="22881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6</a:t>
            </a:r>
          </a:p>
        </p:txBody>
      </p:sp>
      <p:sp>
        <p:nvSpPr>
          <p:cNvPr id="54" name="TextBox 11"/>
          <p:cNvSpPr txBox="1"/>
          <p:nvPr/>
        </p:nvSpPr>
        <p:spPr>
          <a:xfrm>
            <a:off x="10783166" y="6057411"/>
            <a:ext cx="22050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7</a:t>
            </a:r>
          </a:p>
        </p:txBody>
      </p:sp>
      <p:sp>
        <p:nvSpPr>
          <p:cNvPr id="55" name="Rectangle 54"/>
          <p:cNvSpPr/>
          <p:nvPr/>
        </p:nvSpPr>
        <p:spPr>
          <a:xfrm>
            <a:off x="9543535" y="4744123"/>
            <a:ext cx="269626" cy="21544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latin typeface="Arial" panose="020B0604020202020204" pitchFamily="34" charset="0"/>
                <a:cs typeface="Arial" panose="020B0604020202020204" pitchFamily="34" charset="0"/>
              </a:rPr>
              <a:t>M</a:t>
            </a:r>
            <a:endParaRPr lang="en-GB" dirty="0"/>
          </a:p>
        </p:txBody>
      </p:sp>
      <p:cxnSp>
        <p:nvCxnSpPr>
          <p:cNvPr id="56" name="Straight Arrow Connector 55"/>
          <p:cNvCxnSpPr/>
          <p:nvPr/>
        </p:nvCxnSpPr>
        <p:spPr>
          <a:xfrm flipH="1">
            <a:off x="11096171" y="5772102"/>
            <a:ext cx="134635" cy="0"/>
          </a:xfrm>
          <a:prstGeom prst="straightConnector1">
            <a:avLst/>
          </a:prstGeom>
          <a:ln w="12700">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pic>
        <p:nvPicPr>
          <p:cNvPr id="138" name="Picture 1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5714" y="1458417"/>
            <a:ext cx="3060192" cy="2453640"/>
          </a:xfrm>
          <a:prstGeom prst="rect">
            <a:avLst/>
          </a:prstGeom>
        </p:spPr>
      </p:pic>
      <p:sp>
        <p:nvSpPr>
          <p:cNvPr id="139" name="TextBox 13"/>
          <p:cNvSpPr txBox="1"/>
          <p:nvPr/>
        </p:nvSpPr>
        <p:spPr>
          <a:xfrm rot="18300000">
            <a:off x="2943124" y="1115186"/>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40" name="TextBox 14"/>
          <p:cNvSpPr txBox="1"/>
          <p:nvPr/>
        </p:nvSpPr>
        <p:spPr>
          <a:xfrm>
            <a:off x="3414008" y="832962"/>
            <a:ext cx="43657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sp>
        <p:nvSpPr>
          <p:cNvPr id="141" name="TextBox 16"/>
          <p:cNvSpPr txBox="1"/>
          <p:nvPr/>
        </p:nvSpPr>
        <p:spPr>
          <a:xfrm rot="18300000">
            <a:off x="3490985" y="1192450"/>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42" name="TextBox 17"/>
          <p:cNvSpPr txBox="1"/>
          <p:nvPr/>
        </p:nvSpPr>
        <p:spPr>
          <a:xfrm rot="18300000">
            <a:off x="3846223" y="1101270"/>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144" name="TextBox 22"/>
          <p:cNvSpPr txBox="1"/>
          <p:nvPr/>
        </p:nvSpPr>
        <p:spPr>
          <a:xfrm>
            <a:off x="4770596" y="832962"/>
            <a:ext cx="42775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cxnSp>
        <p:nvCxnSpPr>
          <p:cNvPr id="145" name="Straight Connector 144"/>
          <p:cNvCxnSpPr/>
          <p:nvPr/>
        </p:nvCxnSpPr>
        <p:spPr>
          <a:xfrm flipH="1" flipV="1">
            <a:off x="4541464" y="1046591"/>
            <a:ext cx="938881" cy="33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3"/>
          <p:cNvSpPr txBox="1"/>
          <p:nvPr/>
        </p:nvSpPr>
        <p:spPr>
          <a:xfrm rot="18300000">
            <a:off x="4312649" y="1115186"/>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47" name="TextBox 16"/>
          <p:cNvSpPr txBox="1"/>
          <p:nvPr/>
        </p:nvSpPr>
        <p:spPr>
          <a:xfrm rot="18300000">
            <a:off x="4860510" y="1192450"/>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48" name="TextBox 17"/>
          <p:cNvSpPr txBox="1"/>
          <p:nvPr/>
        </p:nvSpPr>
        <p:spPr>
          <a:xfrm rot="18300000">
            <a:off x="5215747" y="1101270"/>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149" name="TextBox 11"/>
          <p:cNvSpPr txBox="1"/>
          <p:nvPr/>
        </p:nvSpPr>
        <p:spPr>
          <a:xfrm>
            <a:off x="5709401" y="1176965"/>
            <a:ext cx="32982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IP</a:t>
            </a:r>
          </a:p>
        </p:txBody>
      </p:sp>
      <p:sp>
        <p:nvSpPr>
          <p:cNvPr id="150" name="Rectangle 149"/>
          <p:cNvSpPr/>
          <p:nvPr/>
        </p:nvSpPr>
        <p:spPr>
          <a:xfrm>
            <a:off x="2573839" y="1239088"/>
            <a:ext cx="269626" cy="21544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latin typeface="Arial" panose="020B0604020202020204" pitchFamily="34" charset="0"/>
                <a:cs typeface="Arial" panose="020B0604020202020204" pitchFamily="34" charset="0"/>
              </a:rPr>
              <a:t>M</a:t>
            </a:r>
            <a:endParaRPr lang="en-GB" dirty="0"/>
          </a:p>
        </p:txBody>
      </p:sp>
      <p:cxnSp>
        <p:nvCxnSpPr>
          <p:cNvPr id="154" name="Straight Connector 153"/>
          <p:cNvCxnSpPr/>
          <p:nvPr/>
        </p:nvCxnSpPr>
        <p:spPr>
          <a:xfrm flipH="1" flipV="1">
            <a:off x="3205498" y="1046591"/>
            <a:ext cx="938881" cy="33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2396905" y="1682823"/>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2396905" y="179144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2396905" y="190227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396905" y="204331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2396905" y="2279118"/>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96905" y="259168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2396905" y="289326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2396905" y="3201833"/>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TextBox 162"/>
          <p:cNvSpPr txBox="1"/>
          <p:nvPr/>
        </p:nvSpPr>
        <p:spPr>
          <a:xfrm>
            <a:off x="2041268" y="1381299"/>
            <a:ext cx="388248" cy="246221"/>
          </a:xfrm>
          <a:prstGeom prst="rect">
            <a:avLst/>
          </a:prstGeom>
          <a:noFill/>
        </p:spPr>
        <p:txBody>
          <a:bodyPr wrap="none" rtlCol="0">
            <a:spAutoFit/>
          </a:bodyPr>
          <a:lstStyle/>
          <a:p>
            <a:r>
              <a:rPr lang="en-GB" sz="1000" b="1" dirty="0" err="1"/>
              <a:t>kDa</a:t>
            </a:r>
            <a:endParaRPr lang="en-GB" sz="1000" b="1" dirty="0"/>
          </a:p>
        </p:txBody>
      </p:sp>
      <p:sp>
        <p:nvSpPr>
          <p:cNvPr id="164" name="TextBox 163"/>
          <p:cNvSpPr txBox="1"/>
          <p:nvPr/>
        </p:nvSpPr>
        <p:spPr>
          <a:xfrm>
            <a:off x="2107440" y="1580925"/>
            <a:ext cx="338554" cy="215444"/>
          </a:xfrm>
          <a:prstGeom prst="rect">
            <a:avLst/>
          </a:prstGeom>
          <a:noFill/>
        </p:spPr>
        <p:txBody>
          <a:bodyPr wrap="none" rtlCol="0">
            <a:spAutoFit/>
          </a:bodyPr>
          <a:lstStyle/>
          <a:p>
            <a:r>
              <a:rPr lang="en-GB" sz="800" b="1" dirty="0"/>
              <a:t>300</a:t>
            </a:r>
          </a:p>
        </p:txBody>
      </p:sp>
      <p:sp>
        <p:nvSpPr>
          <p:cNvPr id="165" name="TextBox 164"/>
          <p:cNvSpPr txBox="1"/>
          <p:nvPr/>
        </p:nvSpPr>
        <p:spPr>
          <a:xfrm>
            <a:off x="2107440" y="1683719"/>
            <a:ext cx="338554" cy="215444"/>
          </a:xfrm>
          <a:prstGeom prst="rect">
            <a:avLst/>
          </a:prstGeom>
          <a:noFill/>
        </p:spPr>
        <p:txBody>
          <a:bodyPr wrap="none" rtlCol="0">
            <a:spAutoFit/>
          </a:bodyPr>
          <a:lstStyle/>
          <a:p>
            <a:r>
              <a:rPr lang="en-GB" sz="800" b="1" dirty="0"/>
              <a:t>250</a:t>
            </a:r>
          </a:p>
        </p:txBody>
      </p:sp>
      <p:sp>
        <p:nvSpPr>
          <p:cNvPr id="166" name="TextBox 165"/>
          <p:cNvSpPr txBox="1"/>
          <p:nvPr/>
        </p:nvSpPr>
        <p:spPr>
          <a:xfrm>
            <a:off x="2158736" y="2483960"/>
            <a:ext cx="287258" cy="215444"/>
          </a:xfrm>
          <a:prstGeom prst="rect">
            <a:avLst/>
          </a:prstGeom>
          <a:noFill/>
        </p:spPr>
        <p:txBody>
          <a:bodyPr wrap="none" rtlCol="0">
            <a:spAutoFit/>
          </a:bodyPr>
          <a:lstStyle/>
          <a:p>
            <a:r>
              <a:rPr lang="en-GB" sz="800" b="1" dirty="0"/>
              <a:t>70</a:t>
            </a:r>
          </a:p>
        </p:txBody>
      </p:sp>
      <p:sp>
        <p:nvSpPr>
          <p:cNvPr id="167" name="TextBox 166"/>
          <p:cNvSpPr txBox="1"/>
          <p:nvPr/>
        </p:nvSpPr>
        <p:spPr>
          <a:xfrm>
            <a:off x="2107440" y="1786241"/>
            <a:ext cx="338554" cy="215444"/>
          </a:xfrm>
          <a:prstGeom prst="rect">
            <a:avLst/>
          </a:prstGeom>
          <a:noFill/>
        </p:spPr>
        <p:txBody>
          <a:bodyPr wrap="none" rtlCol="0">
            <a:spAutoFit/>
          </a:bodyPr>
          <a:lstStyle/>
          <a:p>
            <a:r>
              <a:rPr lang="en-GB" sz="800" b="1" dirty="0"/>
              <a:t>180</a:t>
            </a:r>
          </a:p>
        </p:txBody>
      </p:sp>
      <p:sp>
        <p:nvSpPr>
          <p:cNvPr id="168" name="TextBox 167"/>
          <p:cNvSpPr txBox="1"/>
          <p:nvPr/>
        </p:nvSpPr>
        <p:spPr>
          <a:xfrm>
            <a:off x="2107440" y="1935592"/>
            <a:ext cx="338554" cy="215444"/>
          </a:xfrm>
          <a:prstGeom prst="rect">
            <a:avLst/>
          </a:prstGeom>
          <a:noFill/>
        </p:spPr>
        <p:txBody>
          <a:bodyPr wrap="none" rtlCol="0">
            <a:spAutoFit/>
          </a:bodyPr>
          <a:lstStyle/>
          <a:p>
            <a:r>
              <a:rPr lang="en-GB" sz="800" b="1" dirty="0"/>
              <a:t>130</a:t>
            </a:r>
          </a:p>
        </p:txBody>
      </p:sp>
      <p:sp>
        <p:nvSpPr>
          <p:cNvPr id="169" name="TextBox 168"/>
          <p:cNvSpPr txBox="1"/>
          <p:nvPr/>
        </p:nvSpPr>
        <p:spPr>
          <a:xfrm>
            <a:off x="2107440" y="2171396"/>
            <a:ext cx="338554" cy="215444"/>
          </a:xfrm>
          <a:prstGeom prst="rect">
            <a:avLst/>
          </a:prstGeom>
          <a:noFill/>
        </p:spPr>
        <p:txBody>
          <a:bodyPr wrap="none" rtlCol="0">
            <a:spAutoFit/>
          </a:bodyPr>
          <a:lstStyle/>
          <a:p>
            <a:r>
              <a:rPr lang="en-GB" sz="800" b="1" dirty="0"/>
              <a:t>100</a:t>
            </a:r>
          </a:p>
        </p:txBody>
      </p:sp>
      <p:sp>
        <p:nvSpPr>
          <p:cNvPr id="170" name="TextBox 169"/>
          <p:cNvSpPr txBox="1"/>
          <p:nvPr/>
        </p:nvSpPr>
        <p:spPr>
          <a:xfrm>
            <a:off x="2152618" y="2785539"/>
            <a:ext cx="287258" cy="215444"/>
          </a:xfrm>
          <a:prstGeom prst="rect">
            <a:avLst/>
          </a:prstGeom>
          <a:noFill/>
        </p:spPr>
        <p:txBody>
          <a:bodyPr wrap="none" rtlCol="0">
            <a:spAutoFit/>
          </a:bodyPr>
          <a:lstStyle/>
          <a:p>
            <a:r>
              <a:rPr lang="en-GB" sz="800" b="1" dirty="0"/>
              <a:t>50</a:t>
            </a:r>
          </a:p>
        </p:txBody>
      </p:sp>
      <p:sp>
        <p:nvSpPr>
          <p:cNvPr id="171" name="TextBox 170"/>
          <p:cNvSpPr txBox="1"/>
          <p:nvPr/>
        </p:nvSpPr>
        <p:spPr>
          <a:xfrm>
            <a:off x="2158736" y="3094111"/>
            <a:ext cx="287258" cy="215444"/>
          </a:xfrm>
          <a:prstGeom prst="rect">
            <a:avLst/>
          </a:prstGeom>
          <a:noFill/>
        </p:spPr>
        <p:txBody>
          <a:bodyPr wrap="none" rtlCol="0">
            <a:spAutoFit/>
          </a:bodyPr>
          <a:lstStyle/>
          <a:p>
            <a:r>
              <a:rPr lang="en-GB" sz="800" b="1" dirty="0"/>
              <a:t>40</a:t>
            </a:r>
          </a:p>
        </p:txBody>
      </p:sp>
      <p:sp>
        <p:nvSpPr>
          <p:cNvPr id="172" name="Rectangle 171"/>
          <p:cNvSpPr/>
          <p:nvPr/>
        </p:nvSpPr>
        <p:spPr>
          <a:xfrm>
            <a:off x="2559340" y="1523656"/>
            <a:ext cx="3066565" cy="10184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Rectangle 174"/>
          <p:cNvSpPr/>
          <p:nvPr/>
        </p:nvSpPr>
        <p:spPr>
          <a:xfrm>
            <a:off x="9027621" y="4178297"/>
            <a:ext cx="2793077" cy="242244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11"/>
          <p:cNvSpPr txBox="1"/>
          <p:nvPr/>
        </p:nvSpPr>
        <p:spPr>
          <a:xfrm>
            <a:off x="7365076" y="3912057"/>
            <a:ext cx="726775"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pic>
        <p:nvPicPr>
          <p:cNvPr id="69" name="Picture 68">
            <a:extLst>
              <a:ext uri="{FF2B5EF4-FFF2-40B4-BE49-F238E27FC236}">
                <a16:creationId xmlns:a16="http://schemas.microsoft.com/office/drawing/2014/main" id="{BB048836-93FA-B547-9A1B-A338EB58861B}"/>
              </a:ext>
            </a:extLst>
          </p:cNvPr>
          <p:cNvPicPr>
            <a:picLocks noChangeAspect="1"/>
          </p:cNvPicPr>
          <p:nvPr/>
        </p:nvPicPr>
        <p:blipFill rotWithShape="1">
          <a:blip r:embed="rId3"/>
          <a:srcRect l="1" t="-1" r="-252" b="193"/>
          <a:stretch/>
        </p:blipFill>
        <p:spPr>
          <a:xfrm>
            <a:off x="6140361" y="1523655"/>
            <a:ext cx="3060000" cy="2122536"/>
          </a:xfrm>
          <a:prstGeom prst="rect">
            <a:avLst/>
          </a:prstGeom>
          <a:ln w="12700">
            <a:noFill/>
          </a:ln>
        </p:spPr>
      </p:pic>
      <p:sp>
        <p:nvSpPr>
          <p:cNvPr id="82" name="Rectangle 81"/>
          <p:cNvSpPr/>
          <p:nvPr/>
        </p:nvSpPr>
        <p:spPr>
          <a:xfrm>
            <a:off x="6155121" y="1516720"/>
            <a:ext cx="3000443" cy="10184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13"/>
          <p:cNvSpPr txBox="1"/>
          <p:nvPr/>
        </p:nvSpPr>
        <p:spPr>
          <a:xfrm rot="18300000">
            <a:off x="6570020" y="1141992"/>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84" name="TextBox 14"/>
          <p:cNvSpPr txBox="1"/>
          <p:nvPr/>
        </p:nvSpPr>
        <p:spPr>
          <a:xfrm>
            <a:off x="7040904" y="859768"/>
            <a:ext cx="43657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sp>
        <p:nvSpPr>
          <p:cNvPr id="85" name="TextBox 16"/>
          <p:cNvSpPr txBox="1"/>
          <p:nvPr/>
        </p:nvSpPr>
        <p:spPr>
          <a:xfrm rot="18300000">
            <a:off x="7034751" y="1219256"/>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86" name="TextBox 17"/>
          <p:cNvSpPr txBox="1"/>
          <p:nvPr/>
        </p:nvSpPr>
        <p:spPr>
          <a:xfrm rot="18300000">
            <a:off x="7389989" y="1128076"/>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87" name="TextBox 22"/>
          <p:cNvSpPr txBox="1"/>
          <p:nvPr/>
        </p:nvSpPr>
        <p:spPr>
          <a:xfrm>
            <a:off x="8397492" y="859768"/>
            <a:ext cx="427751"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cxnSp>
        <p:nvCxnSpPr>
          <p:cNvPr id="88" name="Straight Connector 87"/>
          <p:cNvCxnSpPr/>
          <p:nvPr/>
        </p:nvCxnSpPr>
        <p:spPr>
          <a:xfrm flipH="1" flipV="1">
            <a:off x="8168360" y="1073397"/>
            <a:ext cx="938881" cy="33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13"/>
          <p:cNvSpPr txBox="1"/>
          <p:nvPr/>
        </p:nvSpPr>
        <p:spPr>
          <a:xfrm rot="18300000">
            <a:off x="7789911" y="1141992"/>
            <a:ext cx="583118"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90" name="TextBox 16"/>
          <p:cNvSpPr txBox="1"/>
          <p:nvPr/>
        </p:nvSpPr>
        <p:spPr>
          <a:xfrm rot="18300000">
            <a:off x="8246329" y="1219256"/>
            <a:ext cx="394474" cy="1911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91" name="TextBox 17"/>
          <p:cNvSpPr txBox="1"/>
          <p:nvPr/>
        </p:nvSpPr>
        <p:spPr>
          <a:xfrm rot="18300000">
            <a:off x="8601566" y="1128076"/>
            <a:ext cx="599983"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92" name="TextBox 11"/>
          <p:cNvSpPr txBox="1"/>
          <p:nvPr/>
        </p:nvSpPr>
        <p:spPr>
          <a:xfrm>
            <a:off x="9336297" y="1203771"/>
            <a:ext cx="32982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IP</a:t>
            </a:r>
          </a:p>
        </p:txBody>
      </p:sp>
      <p:sp>
        <p:nvSpPr>
          <p:cNvPr id="93" name="Rectangle 92"/>
          <p:cNvSpPr/>
          <p:nvPr/>
        </p:nvSpPr>
        <p:spPr>
          <a:xfrm>
            <a:off x="6200735" y="1265894"/>
            <a:ext cx="269626" cy="21544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latin typeface="Arial" panose="020B0604020202020204" pitchFamily="34" charset="0"/>
                <a:cs typeface="Arial" panose="020B0604020202020204" pitchFamily="34" charset="0"/>
              </a:rPr>
              <a:t>M</a:t>
            </a:r>
            <a:endParaRPr lang="en-GB" dirty="0"/>
          </a:p>
        </p:txBody>
      </p:sp>
      <p:cxnSp>
        <p:nvCxnSpPr>
          <p:cNvPr id="94" name="Straight Connector 93"/>
          <p:cNvCxnSpPr/>
          <p:nvPr/>
        </p:nvCxnSpPr>
        <p:spPr>
          <a:xfrm flipH="1" flipV="1">
            <a:off x="6832394" y="1073397"/>
            <a:ext cx="938881" cy="33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TextBox 19"/>
          <p:cNvSpPr txBox="1"/>
          <p:nvPr/>
        </p:nvSpPr>
        <p:spPr>
          <a:xfrm>
            <a:off x="301749" y="5998743"/>
            <a:ext cx="7866611"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dirty="0">
                <a:latin typeface="Times New Roman" panose="02020603050405020304" pitchFamily="18" charset="0"/>
                <a:ea typeface="Times New Roman" panose="02020603050405020304" pitchFamily="18" charset="0"/>
              </a:rPr>
              <a:t>Figure 3—figure supplement 1—source </a:t>
            </a:r>
            <a:r>
              <a:rPr lang="en-GB" sz="1000" b="1">
                <a:latin typeface="Times New Roman" panose="02020603050405020304" pitchFamily="18" charset="0"/>
                <a:ea typeface="Times New Roman" panose="02020603050405020304" pitchFamily="18" charset="0"/>
              </a:rPr>
              <a:t>data 2. </a:t>
            </a:r>
            <a:r>
              <a:rPr lang="en-GB" sz="1000" dirty="0"/>
              <a:t>Raw unedited images of Co-immunoprecipitation analysis of TRIM28 or SUMO2 with ZMYM2 (Figure 3—figure supplement 1B). Resulting proteins were detected by immunoblotting (IB) with SUMO2 or TRIM28 antibodies. The regions used for creating the final figure are boxed. Molecular weight marker sizes (</a:t>
            </a:r>
            <a:r>
              <a:rPr lang="en-GB" sz="1000" dirty="0" err="1"/>
              <a:t>kDa</a:t>
            </a:r>
            <a:r>
              <a:rPr lang="en-GB" sz="1000" dirty="0"/>
              <a:t>) are shown on the left.</a:t>
            </a:r>
            <a:endParaRPr lang="en-GB" sz="1000" u="sng" dirty="0"/>
          </a:p>
        </p:txBody>
      </p:sp>
    </p:spTree>
    <p:extLst>
      <p:ext uri="{BB962C8B-B14F-4D97-AF65-F5344CB8AC3E}">
        <p14:creationId xmlns:p14="http://schemas.microsoft.com/office/powerpoint/2010/main" val="987779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159</Words>
  <Application>Microsoft Macintosh PowerPoint</Application>
  <PresentationFormat>Widescreen</PresentationFormat>
  <Paragraphs>57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109</cp:revision>
  <dcterms:created xsi:type="dcterms:W3CDTF">2023-06-22T12:27:32Z</dcterms:created>
  <dcterms:modified xsi:type="dcterms:W3CDTF">2023-10-20T11:14:02Z</dcterms:modified>
</cp:coreProperties>
</file>