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3"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8" autoAdjust="0"/>
    <p:restoredTop sz="94660"/>
  </p:normalViewPr>
  <p:slideViewPr>
    <p:cSldViewPr snapToGrid="0">
      <p:cViewPr varScale="1">
        <p:scale>
          <a:sx n="121" d="100"/>
          <a:sy n="121" d="100"/>
        </p:scale>
        <p:origin x="176" y="2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BC330519-E7BD-4BC3-9492-91410F62AB88}" type="datetimeFigureOut">
              <a:rPr lang="en-GB" smtClean="0"/>
              <a:t>20/10/2023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40740857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C330519-E7BD-4BC3-9492-91410F62AB88}" type="datetimeFigureOut">
              <a:rPr lang="en-GB" smtClean="0"/>
              <a:t>20/10/2023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7174579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C330519-E7BD-4BC3-9492-91410F62AB88}" type="datetimeFigureOut">
              <a:rPr lang="en-GB" smtClean="0"/>
              <a:t>20/10/2023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20928399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C330519-E7BD-4BC3-9492-91410F62AB88}" type="datetimeFigureOut">
              <a:rPr lang="en-GB" smtClean="0"/>
              <a:t>20/10/2023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27828295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C330519-E7BD-4BC3-9492-91410F62AB88}" type="datetimeFigureOut">
              <a:rPr lang="en-GB" smtClean="0"/>
              <a:t>20/10/2023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9469059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BC330519-E7BD-4BC3-9492-91410F62AB88}" type="datetimeFigureOut">
              <a:rPr lang="en-GB" smtClean="0"/>
              <a:t>20/10/2023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29168915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BC330519-E7BD-4BC3-9492-91410F62AB88}" type="datetimeFigureOut">
              <a:rPr lang="en-GB" smtClean="0"/>
              <a:t>20/10/2023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11324137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BC330519-E7BD-4BC3-9492-91410F62AB88}" type="datetimeFigureOut">
              <a:rPr lang="en-GB" smtClean="0"/>
              <a:t>20/10/2023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6520550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330519-E7BD-4BC3-9492-91410F62AB88}" type="datetimeFigureOut">
              <a:rPr lang="en-GB" smtClean="0"/>
              <a:t>20/10/2023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3522684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C330519-E7BD-4BC3-9492-91410F62AB88}" type="datetimeFigureOut">
              <a:rPr lang="en-GB" smtClean="0"/>
              <a:t>20/10/2023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18917059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C330519-E7BD-4BC3-9492-91410F62AB88}" type="datetimeFigureOut">
              <a:rPr lang="en-GB" smtClean="0"/>
              <a:t>20/10/2023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36789270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330519-E7BD-4BC3-9492-91410F62AB88}" type="datetimeFigureOut">
              <a:rPr lang="en-GB" smtClean="0"/>
              <a:t>20/10/2023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351AA0-DA23-4690-A302-65C19C4283A6}" type="slidenum">
              <a:rPr lang="en-GB" smtClean="0"/>
              <a:t>‹#›</a:t>
            </a:fld>
            <a:endParaRPr lang="en-GB"/>
          </a:p>
        </p:txBody>
      </p:sp>
    </p:spTree>
    <p:extLst>
      <p:ext uri="{BB962C8B-B14F-4D97-AF65-F5344CB8AC3E}">
        <p14:creationId xmlns:p14="http://schemas.microsoft.com/office/powerpoint/2010/main" val="6189575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tiff"/><Relationship Id="rId3" Type="http://schemas.openxmlformats.org/officeDocument/2006/relationships/image" Target="../media/image2.tiff"/><Relationship Id="rId7" Type="http://schemas.microsoft.com/office/2007/relationships/hdphoto" Target="../media/hdphoto1.wdp"/><Relationship Id="rId2" Type="http://schemas.openxmlformats.org/officeDocument/2006/relationships/image" Target="../media/image1.tiff"/><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tiff"/><Relationship Id="rId4" Type="http://schemas.openxmlformats.org/officeDocument/2006/relationships/image" Target="../media/image3.tiff"/><Relationship Id="rId9" Type="http://schemas.openxmlformats.org/officeDocument/2006/relationships/image" Target="../media/image7.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Group 56"/>
          <p:cNvGrpSpPr/>
          <p:nvPr/>
        </p:nvGrpSpPr>
        <p:grpSpPr>
          <a:xfrm>
            <a:off x="10047385" y="4214309"/>
            <a:ext cx="1747726" cy="1971170"/>
            <a:chOff x="8247090" y="2284230"/>
            <a:chExt cx="2648064" cy="2986623"/>
          </a:xfrm>
        </p:grpSpPr>
        <p:sp>
          <p:nvSpPr>
            <p:cNvPr id="59" name="TextBox 166"/>
            <p:cNvSpPr txBox="1"/>
            <p:nvPr/>
          </p:nvSpPr>
          <p:spPr>
            <a:xfrm>
              <a:off x="9911007" y="3030335"/>
              <a:ext cx="780127" cy="303114"/>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IB: GFP</a:t>
              </a:r>
            </a:p>
          </p:txBody>
        </p:sp>
        <p:sp>
          <p:nvSpPr>
            <p:cNvPr id="60" name="TextBox 167"/>
            <p:cNvSpPr txBox="1"/>
            <p:nvPr/>
          </p:nvSpPr>
          <p:spPr>
            <a:xfrm>
              <a:off x="8870197" y="2284230"/>
              <a:ext cx="1343605" cy="303114"/>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EGFPC1-ZMYM2</a:t>
              </a:r>
            </a:p>
          </p:txBody>
        </p:sp>
        <p:sp>
          <p:nvSpPr>
            <p:cNvPr id="61" name="TextBox 168"/>
            <p:cNvSpPr txBox="1"/>
            <p:nvPr/>
          </p:nvSpPr>
          <p:spPr>
            <a:xfrm rot="18767694">
              <a:off x="9307597" y="2698625"/>
              <a:ext cx="491103" cy="303113"/>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WT</a:t>
              </a:r>
            </a:p>
          </p:txBody>
        </p:sp>
        <p:sp>
          <p:nvSpPr>
            <p:cNvPr id="62" name="TextBox 169"/>
            <p:cNvSpPr txBox="1"/>
            <p:nvPr/>
          </p:nvSpPr>
          <p:spPr>
            <a:xfrm rot="18767694">
              <a:off x="9620156" y="2604282"/>
              <a:ext cx="772843" cy="303113"/>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err="1">
                  <a:latin typeface="Arial" panose="020B0604020202020204" pitchFamily="34" charset="0"/>
                  <a:cs typeface="Arial" panose="020B0604020202020204" pitchFamily="34" charset="0"/>
                </a:rPr>
                <a:t>SIMmut</a:t>
              </a:r>
              <a:endParaRPr lang="en-GB" sz="700" b="1" dirty="0">
                <a:latin typeface="Arial" panose="020B0604020202020204" pitchFamily="34" charset="0"/>
                <a:cs typeface="Arial" panose="020B0604020202020204" pitchFamily="34" charset="0"/>
              </a:endParaRPr>
            </a:p>
          </p:txBody>
        </p:sp>
        <p:sp>
          <p:nvSpPr>
            <p:cNvPr id="63" name="TextBox 171"/>
            <p:cNvSpPr txBox="1"/>
            <p:nvPr/>
          </p:nvSpPr>
          <p:spPr>
            <a:xfrm rot="18767694">
              <a:off x="9012813" y="2738376"/>
              <a:ext cx="325944" cy="303113"/>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a:t>
              </a:r>
            </a:p>
          </p:txBody>
        </p:sp>
        <p:cxnSp>
          <p:nvCxnSpPr>
            <p:cNvPr id="64" name="Straight Connector 63"/>
            <p:cNvCxnSpPr/>
            <p:nvPr/>
          </p:nvCxnSpPr>
          <p:spPr>
            <a:xfrm>
              <a:off x="8895451" y="2535998"/>
              <a:ext cx="1213421" cy="156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65" name="Picture 64"/>
            <p:cNvPicPr>
              <a:picLocks noChangeAspect="1"/>
            </p:cNvPicPr>
            <p:nvPr/>
          </p:nvPicPr>
          <p:blipFill rotWithShape="1">
            <a:blip r:embed="rId2" cstate="print">
              <a:extLst>
                <a:ext uri="{28A0092B-C50C-407E-A947-70E740481C1C}">
                  <a14:useLocalDpi xmlns:a14="http://schemas.microsoft.com/office/drawing/2010/main" val="0"/>
                </a:ext>
              </a:extLst>
            </a:blip>
            <a:srcRect t="22306" r="52496" b="36300"/>
            <a:stretch/>
          </p:blipFill>
          <p:spPr>
            <a:xfrm>
              <a:off x="8972765" y="3035884"/>
              <a:ext cx="1042932" cy="366647"/>
            </a:xfrm>
            <a:prstGeom prst="rect">
              <a:avLst/>
            </a:prstGeom>
            <a:ln>
              <a:solidFill>
                <a:schemeClr val="tx1"/>
              </a:solidFill>
            </a:ln>
          </p:spPr>
        </p:pic>
        <p:sp>
          <p:nvSpPr>
            <p:cNvPr id="66" name="TextBox 174"/>
            <p:cNvSpPr txBox="1"/>
            <p:nvPr/>
          </p:nvSpPr>
          <p:spPr>
            <a:xfrm>
              <a:off x="8247090" y="3103820"/>
              <a:ext cx="763126" cy="466329"/>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sz="700" b="1" dirty="0">
                  <a:latin typeface="Arial" panose="020B0604020202020204" pitchFamily="34" charset="0"/>
                  <a:cs typeface="Arial" panose="020B0604020202020204" pitchFamily="34" charset="0"/>
                </a:rPr>
                <a:t>IP:</a:t>
              </a:r>
            </a:p>
            <a:p>
              <a:pPr algn="ctr"/>
              <a:r>
                <a:rPr lang="en-GB" sz="700" b="1" dirty="0">
                  <a:latin typeface="Arial" panose="020B0604020202020204" pitchFamily="34" charset="0"/>
                  <a:cs typeface="Arial" panose="020B0604020202020204" pitchFamily="34" charset="0"/>
                </a:rPr>
                <a:t>TRIM28</a:t>
              </a:r>
            </a:p>
          </p:txBody>
        </p:sp>
        <p:pic>
          <p:nvPicPr>
            <p:cNvPr id="67" name="Picture 66"/>
            <p:cNvPicPr>
              <a:picLocks noChangeAspect="1"/>
            </p:cNvPicPr>
            <p:nvPr/>
          </p:nvPicPr>
          <p:blipFill rotWithShape="1">
            <a:blip r:embed="rId3" cstate="print">
              <a:extLst>
                <a:ext uri="{28A0092B-C50C-407E-A947-70E740481C1C}">
                  <a14:useLocalDpi xmlns:a14="http://schemas.microsoft.com/office/drawing/2010/main" val="0"/>
                </a:ext>
              </a:extLst>
            </a:blip>
            <a:srcRect l="1" t="3365" r="51920" b="4369"/>
            <a:stretch/>
          </p:blipFill>
          <p:spPr>
            <a:xfrm>
              <a:off x="8966468" y="3445224"/>
              <a:ext cx="1055526" cy="345087"/>
            </a:xfrm>
            <a:prstGeom prst="rect">
              <a:avLst/>
            </a:prstGeom>
            <a:ln>
              <a:solidFill>
                <a:schemeClr val="tx1"/>
              </a:solidFill>
            </a:ln>
          </p:spPr>
        </p:pic>
        <p:sp>
          <p:nvSpPr>
            <p:cNvPr id="68" name="TextBox 177"/>
            <p:cNvSpPr txBox="1"/>
            <p:nvPr/>
          </p:nvSpPr>
          <p:spPr>
            <a:xfrm>
              <a:off x="9911009" y="4053750"/>
              <a:ext cx="780127" cy="303114"/>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IB: GFP</a:t>
              </a:r>
            </a:p>
          </p:txBody>
        </p:sp>
        <p:pic>
          <p:nvPicPr>
            <p:cNvPr id="69" name="Picture 68"/>
            <p:cNvPicPr>
              <a:picLocks noChangeAspect="1"/>
            </p:cNvPicPr>
            <p:nvPr/>
          </p:nvPicPr>
          <p:blipFill rotWithShape="1">
            <a:blip r:embed="rId4" cstate="print">
              <a:extLst>
                <a:ext uri="{28A0092B-C50C-407E-A947-70E740481C1C}">
                  <a14:useLocalDpi xmlns:a14="http://schemas.microsoft.com/office/drawing/2010/main" val="0"/>
                </a:ext>
              </a:extLst>
            </a:blip>
            <a:srcRect t="31440" r="53124" b="19320"/>
            <a:stretch/>
          </p:blipFill>
          <p:spPr>
            <a:xfrm>
              <a:off x="8966468" y="4037192"/>
              <a:ext cx="1049229" cy="395447"/>
            </a:xfrm>
            <a:prstGeom prst="rect">
              <a:avLst/>
            </a:prstGeom>
            <a:ln>
              <a:solidFill>
                <a:schemeClr val="tx1"/>
              </a:solidFill>
            </a:ln>
          </p:spPr>
        </p:pic>
        <p:sp>
          <p:nvSpPr>
            <p:cNvPr id="70" name="TextBox 179"/>
            <p:cNvSpPr txBox="1"/>
            <p:nvPr/>
          </p:nvSpPr>
          <p:spPr>
            <a:xfrm>
              <a:off x="8357232" y="4444102"/>
              <a:ext cx="612541" cy="303114"/>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Input</a:t>
              </a:r>
            </a:p>
          </p:txBody>
        </p:sp>
        <p:pic>
          <p:nvPicPr>
            <p:cNvPr id="71" name="Picture 70"/>
            <p:cNvPicPr>
              <a:picLocks noChangeAspect="1"/>
            </p:cNvPicPr>
            <p:nvPr/>
          </p:nvPicPr>
          <p:blipFill rotWithShape="1">
            <a:blip r:embed="rId5" cstate="print">
              <a:extLst>
                <a:ext uri="{28A0092B-C50C-407E-A947-70E740481C1C}">
                  <a14:useLocalDpi xmlns:a14="http://schemas.microsoft.com/office/drawing/2010/main" val="0"/>
                </a:ext>
              </a:extLst>
            </a:blip>
            <a:srcRect t="5129" r="50022" b="-8385"/>
            <a:stretch/>
          </p:blipFill>
          <p:spPr>
            <a:xfrm>
              <a:off x="8966467" y="4490615"/>
              <a:ext cx="1055526" cy="416019"/>
            </a:xfrm>
            <a:prstGeom prst="rect">
              <a:avLst/>
            </a:prstGeom>
            <a:ln>
              <a:solidFill>
                <a:schemeClr val="tx1"/>
              </a:solidFill>
            </a:ln>
          </p:spPr>
        </p:pic>
        <p:sp>
          <p:nvSpPr>
            <p:cNvPr id="72" name="TextBox 181"/>
            <p:cNvSpPr txBox="1"/>
            <p:nvPr/>
          </p:nvSpPr>
          <p:spPr>
            <a:xfrm>
              <a:off x="9911009" y="4541893"/>
              <a:ext cx="984145" cy="303114"/>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IB: TRIM28</a:t>
              </a:r>
            </a:p>
          </p:txBody>
        </p:sp>
        <p:pic>
          <p:nvPicPr>
            <p:cNvPr id="73" name="Picture 72"/>
            <p:cNvPicPr>
              <a:picLocks noChangeAspect="1"/>
            </p:cNvPicPr>
            <p:nvPr/>
          </p:nvPicPr>
          <p:blipFill rotWithShape="1">
            <a:blip r:embed="rId6" cstate="print">
              <a:extLst>
                <a:ext uri="{BEBA8EAE-BF5A-486C-A8C5-ECC9F3942E4B}">
                  <a14:imgProps xmlns:a14="http://schemas.microsoft.com/office/drawing/2010/main">
                    <a14:imgLayer r:embed="rId7">
                      <a14:imgEffect>
                        <a14:brightnessContrast bright="20000" contrast="20000"/>
                      </a14:imgEffect>
                    </a14:imgLayer>
                  </a14:imgProps>
                </a:ext>
                <a:ext uri="{28A0092B-C50C-407E-A947-70E740481C1C}">
                  <a14:useLocalDpi xmlns:a14="http://schemas.microsoft.com/office/drawing/2010/main" val="0"/>
                </a:ext>
              </a:extLst>
            </a:blip>
            <a:srcRect l="1" t="-4493" r="51426" b="-3433"/>
            <a:stretch/>
          </p:blipFill>
          <p:spPr>
            <a:xfrm>
              <a:off x="8966467" y="4956631"/>
              <a:ext cx="1061824" cy="300144"/>
            </a:xfrm>
            <a:prstGeom prst="rect">
              <a:avLst/>
            </a:prstGeom>
            <a:ln>
              <a:solidFill>
                <a:schemeClr val="tx1"/>
              </a:solidFill>
            </a:ln>
          </p:spPr>
        </p:pic>
        <p:sp>
          <p:nvSpPr>
            <p:cNvPr id="74" name="TextBox 183"/>
            <p:cNvSpPr txBox="1"/>
            <p:nvPr/>
          </p:nvSpPr>
          <p:spPr>
            <a:xfrm>
              <a:off x="9911004" y="4967739"/>
              <a:ext cx="969573" cy="303114"/>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IB: </a:t>
              </a:r>
              <a:r>
                <a:rPr lang="el-GR" sz="700" b="1" dirty="0">
                  <a:latin typeface="Arial" panose="020B0604020202020204" pitchFamily="34" charset="0"/>
                  <a:cs typeface="Arial" panose="020B0604020202020204" pitchFamily="34" charset="0"/>
                </a:rPr>
                <a:t>β</a:t>
              </a:r>
              <a:r>
                <a:rPr lang="en-GB" sz="700" b="1" dirty="0">
                  <a:latin typeface="Arial" panose="020B0604020202020204" pitchFamily="34" charset="0"/>
                  <a:cs typeface="Arial" panose="020B0604020202020204" pitchFamily="34" charset="0"/>
                </a:rPr>
                <a:t>-Actin</a:t>
              </a:r>
            </a:p>
          </p:txBody>
        </p:sp>
        <p:cxnSp>
          <p:nvCxnSpPr>
            <p:cNvPr id="75" name="Straight Connector 74"/>
            <p:cNvCxnSpPr/>
            <p:nvPr/>
          </p:nvCxnSpPr>
          <p:spPr>
            <a:xfrm>
              <a:off x="8892494" y="4104124"/>
              <a:ext cx="0" cy="104031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8892494" y="3035455"/>
              <a:ext cx="0" cy="6512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TextBox 186"/>
            <p:cNvSpPr txBox="1"/>
            <p:nvPr/>
          </p:nvSpPr>
          <p:spPr>
            <a:xfrm>
              <a:off x="9911009" y="3461902"/>
              <a:ext cx="984145" cy="303114"/>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IB: TRIM28</a:t>
              </a:r>
            </a:p>
          </p:txBody>
        </p:sp>
      </p:grpSp>
      <p:sp>
        <p:nvSpPr>
          <p:cNvPr id="58" name="Rectangle 57"/>
          <p:cNvSpPr>
            <a:spLocks noChangeAspect="1" noChangeArrowheads="1"/>
          </p:cNvSpPr>
          <p:nvPr/>
        </p:nvSpPr>
        <p:spPr bwMode="auto">
          <a:xfrm>
            <a:off x="10140882" y="4233643"/>
            <a:ext cx="102592" cy="169277"/>
          </a:xfrm>
          <a:prstGeom prst="rect">
            <a:avLst/>
          </a:prstGeom>
          <a:noFill/>
          <a:ln w="9525">
            <a:noFill/>
            <a:miter lim="800000"/>
            <a:headEnd/>
            <a:tailEnd/>
          </a:ln>
        </p:spPr>
        <p:txBody>
          <a:bodyPr wrap="none" lIns="0" tIns="0" rIns="0" bIns="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100" b="1" dirty="0">
                <a:solidFill>
                  <a:srgbClr val="000000"/>
                </a:solidFill>
                <a:latin typeface="Arial" pitchFamily="34" charset="0"/>
                <a:cs typeface="Arial" pitchFamily="34" charset="0"/>
              </a:rPr>
              <a:t>C</a:t>
            </a:r>
            <a:endParaRPr lang="en-GB" sz="1100" b="1" dirty="0">
              <a:latin typeface="Arial" pitchFamily="34" charset="0"/>
              <a:cs typeface="Arial" pitchFamily="34" charset="0"/>
            </a:endParaRPr>
          </a:p>
        </p:txBody>
      </p:sp>
      <p:pic>
        <p:nvPicPr>
          <p:cNvPr id="8" name="Picture 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363914" y="1886470"/>
            <a:ext cx="2880000" cy="2359695"/>
          </a:xfrm>
          <a:prstGeom prst="rect">
            <a:avLst/>
          </a:prstGeom>
        </p:spPr>
      </p:pic>
      <p:pic>
        <p:nvPicPr>
          <p:cNvPr id="10" name="Picture 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375782" y="1910774"/>
            <a:ext cx="2880000" cy="2359695"/>
          </a:xfrm>
          <a:prstGeom prst="rect">
            <a:avLst/>
          </a:prstGeom>
        </p:spPr>
      </p:pic>
      <p:sp>
        <p:nvSpPr>
          <p:cNvPr id="11" name="Rectangle 10"/>
          <p:cNvSpPr/>
          <p:nvPr/>
        </p:nvSpPr>
        <p:spPr>
          <a:xfrm>
            <a:off x="9937592" y="4131426"/>
            <a:ext cx="2036618" cy="240237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3" name="Rectangle 132"/>
          <p:cNvSpPr/>
          <p:nvPr/>
        </p:nvSpPr>
        <p:spPr>
          <a:xfrm>
            <a:off x="2635134" y="2533444"/>
            <a:ext cx="1105591" cy="30757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4" name="Rectangle 133"/>
          <p:cNvSpPr/>
          <p:nvPr/>
        </p:nvSpPr>
        <p:spPr>
          <a:xfrm>
            <a:off x="5555672" y="3001727"/>
            <a:ext cx="1105591" cy="30757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TextBox 18"/>
          <p:cNvSpPr txBox="1"/>
          <p:nvPr/>
        </p:nvSpPr>
        <p:spPr>
          <a:xfrm>
            <a:off x="1972636" y="2775905"/>
            <a:ext cx="333746" cy="200055"/>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180</a:t>
            </a:r>
          </a:p>
        </p:txBody>
      </p:sp>
      <p:sp>
        <p:nvSpPr>
          <p:cNvPr id="41" name="TextBox 19"/>
          <p:cNvSpPr txBox="1"/>
          <p:nvPr/>
        </p:nvSpPr>
        <p:spPr>
          <a:xfrm>
            <a:off x="1972636" y="3053470"/>
            <a:ext cx="333746" cy="200055"/>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130</a:t>
            </a:r>
          </a:p>
        </p:txBody>
      </p:sp>
      <p:sp>
        <p:nvSpPr>
          <p:cNvPr id="42" name="TextBox 20"/>
          <p:cNvSpPr txBox="1"/>
          <p:nvPr/>
        </p:nvSpPr>
        <p:spPr>
          <a:xfrm>
            <a:off x="1972636" y="3476394"/>
            <a:ext cx="333746" cy="200055"/>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100</a:t>
            </a:r>
          </a:p>
        </p:txBody>
      </p:sp>
      <p:sp>
        <p:nvSpPr>
          <p:cNvPr id="44" name="TextBox 18"/>
          <p:cNvSpPr txBox="1"/>
          <p:nvPr/>
        </p:nvSpPr>
        <p:spPr>
          <a:xfrm>
            <a:off x="1991462" y="1930197"/>
            <a:ext cx="348172" cy="200055"/>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err="1">
                <a:latin typeface="Arial" panose="020B0604020202020204" pitchFamily="34" charset="0"/>
                <a:cs typeface="Arial" panose="020B0604020202020204" pitchFamily="34" charset="0"/>
              </a:rPr>
              <a:t>kDa</a:t>
            </a:r>
            <a:endParaRPr lang="en-GB" sz="700" b="1" dirty="0">
              <a:latin typeface="Arial" panose="020B0604020202020204" pitchFamily="34" charset="0"/>
              <a:cs typeface="Arial" panose="020B0604020202020204" pitchFamily="34" charset="0"/>
            </a:endParaRPr>
          </a:p>
        </p:txBody>
      </p:sp>
      <p:cxnSp>
        <p:nvCxnSpPr>
          <p:cNvPr id="45" name="Straight Connector 44"/>
          <p:cNvCxnSpPr/>
          <p:nvPr/>
        </p:nvCxnSpPr>
        <p:spPr>
          <a:xfrm>
            <a:off x="2233419" y="3145184"/>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2233419" y="3145184"/>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2233419" y="3572589"/>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2233419" y="2873637"/>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3182300" y="4341615"/>
            <a:ext cx="1103187" cy="246221"/>
          </a:xfrm>
          <a:prstGeom prst="rect">
            <a:avLst/>
          </a:prstGeom>
          <a:noFill/>
        </p:spPr>
        <p:txBody>
          <a:bodyPr wrap="none" rtlCol="0">
            <a:spAutoFit/>
          </a:bodyPr>
          <a:lstStyle/>
          <a:p>
            <a:r>
              <a:rPr lang="en-GB" sz="1000" b="1" dirty="0"/>
              <a:t>IP TRIM28 IB GFP</a:t>
            </a:r>
          </a:p>
        </p:txBody>
      </p:sp>
      <p:sp>
        <p:nvSpPr>
          <p:cNvPr id="51" name="TextBox 50"/>
          <p:cNvSpPr txBox="1"/>
          <p:nvPr/>
        </p:nvSpPr>
        <p:spPr>
          <a:xfrm>
            <a:off x="3257680" y="1165565"/>
            <a:ext cx="1047082" cy="246221"/>
          </a:xfrm>
          <a:prstGeom prst="rect">
            <a:avLst/>
          </a:prstGeom>
          <a:noFill/>
        </p:spPr>
        <p:txBody>
          <a:bodyPr wrap="none" rtlCol="0">
            <a:spAutoFit/>
          </a:bodyPr>
          <a:lstStyle/>
          <a:p>
            <a:r>
              <a:rPr lang="en-GB" sz="1000" b="1" dirty="0"/>
              <a:t>EGFPC1-ZMYM2</a:t>
            </a:r>
          </a:p>
        </p:txBody>
      </p:sp>
      <p:sp>
        <p:nvSpPr>
          <p:cNvPr id="52" name="TextBox 51"/>
          <p:cNvSpPr txBox="1"/>
          <p:nvPr/>
        </p:nvSpPr>
        <p:spPr>
          <a:xfrm rot="18767694">
            <a:off x="3024566" y="1622182"/>
            <a:ext cx="365806" cy="246221"/>
          </a:xfrm>
          <a:prstGeom prst="rect">
            <a:avLst/>
          </a:prstGeom>
          <a:noFill/>
        </p:spPr>
        <p:txBody>
          <a:bodyPr wrap="none" rtlCol="0">
            <a:spAutoFit/>
          </a:bodyPr>
          <a:lstStyle/>
          <a:p>
            <a:r>
              <a:rPr lang="en-GB" sz="1000" b="1" dirty="0"/>
              <a:t>WT</a:t>
            </a:r>
          </a:p>
        </p:txBody>
      </p:sp>
      <p:sp>
        <p:nvSpPr>
          <p:cNvPr id="53" name="TextBox 52"/>
          <p:cNvSpPr txBox="1"/>
          <p:nvPr/>
        </p:nvSpPr>
        <p:spPr>
          <a:xfrm rot="18767694">
            <a:off x="3410661" y="1540432"/>
            <a:ext cx="588623" cy="246221"/>
          </a:xfrm>
          <a:prstGeom prst="rect">
            <a:avLst/>
          </a:prstGeom>
          <a:noFill/>
        </p:spPr>
        <p:txBody>
          <a:bodyPr wrap="none" rtlCol="0">
            <a:spAutoFit/>
          </a:bodyPr>
          <a:lstStyle/>
          <a:p>
            <a:r>
              <a:rPr lang="en-GB" sz="1000" b="1" dirty="0"/>
              <a:t>SIM123</a:t>
            </a:r>
          </a:p>
        </p:txBody>
      </p:sp>
      <p:sp>
        <p:nvSpPr>
          <p:cNvPr id="54" name="TextBox 53"/>
          <p:cNvSpPr txBox="1"/>
          <p:nvPr/>
        </p:nvSpPr>
        <p:spPr>
          <a:xfrm rot="18767694">
            <a:off x="4479895" y="1588659"/>
            <a:ext cx="457176" cy="246221"/>
          </a:xfrm>
          <a:prstGeom prst="rect">
            <a:avLst/>
          </a:prstGeom>
          <a:noFill/>
        </p:spPr>
        <p:txBody>
          <a:bodyPr wrap="none" rtlCol="0">
            <a:spAutoFit/>
          </a:bodyPr>
          <a:lstStyle/>
          <a:p>
            <a:r>
              <a:rPr lang="en-GB" sz="1000" b="1" dirty="0"/>
              <a:t>SIM2</a:t>
            </a:r>
          </a:p>
        </p:txBody>
      </p:sp>
      <p:sp>
        <p:nvSpPr>
          <p:cNvPr id="55" name="TextBox 54"/>
          <p:cNvSpPr txBox="1"/>
          <p:nvPr/>
        </p:nvSpPr>
        <p:spPr>
          <a:xfrm rot="18767694">
            <a:off x="3782339" y="1561016"/>
            <a:ext cx="532518" cy="246221"/>
          </a:xfrm>
          <a:prstGeom prst="rect">
            <a:avLst/>
          </a:prstGeom>
          <a:noFill/>
        </p:spPr>
        <p:txBody>
          <a:bodyPr wrap="none" rtlCol="0">
            <a:spAutoFit/>
          </a:bodyPr>
          <a:lstStyle/>
          <a:p>
            <a:r>
              <a:rPr lang="en-GB" sz="1000" b="1" dirty="0"/>
              <a:t>PV-del</a:t>
            </a:r>
          </a:p>
        </p:txBody>
      </p:sp>
      <p:sp>
        <p:nvSpPr>
          <p:cNvPr id="56" name="TextBox 55"/>
          <p:cNvSpPr txBox="1"/>
          <p:nvPr/>
        </p:nvSpPr>
        <p:spPr>
          <a:xfrm rot="18767694">
            <a:off x="4036127" y="1383400"/>
            <a:ext cx="1016625" cy="246221"/>
          </a:xfrm>
          <a:prstGeom prst="rect">
            <a:avLst/>
          </a:prstGeom>
          <a:noFill/>
        </p:spPr>
        <p:txBody>
          <a:bodyPr wrap="none" rtlCol="0">
            <a:spAutoFit/>
          </a:bodyPr>
          <a:lstStyle/>
          <a:p>
            <a:r>
              <a:rPr lang="en-GB" sz="1000" b="1" dirty="0"/>
              <a:t>NMYM 1-824aa</a:t>
            </a:r>
          </a:p>
        </p:txBody>
      </p:sp>
      <p:sp>
        <p:nvSpPr>
          <p:cNvPr id="78" name="TextBox 77"/>
          <p:cNvSpPr txBox="1"/>
          <p:nvPr/>
        </p:nvSpPr>
        <p:spPr>
          <a:xfrm rot="18767694">
            <a:off x="2762615" y="1674526"/>
            <a:ext cx="223138" cy="246221"/>
          </a:xfrm>
          <a:prstGeom prst="rect">
            <a:avLst/>
          </a:prstGeom>
          <a:noFill/>
        </p:spPr>
        <p:txBody>
          <a:bodyPr wrap="none" rtlCol="0">
            <a:spAutoFit/>
          </a:bodyPr>
          <a:lstStyle/>
          <a:p>
            <a:r>
              <a:rPr lang="en-GB" sz="1000" b="1" dirty="0"/>
              <a:t>-</a:t>
            </a:r>
          </a:p>
        </p:txBody>
      </p:sp>
      <p:cxnSp>
        <p:nvCxnSpPr>
          <p:cNvPr id="79" name="Straight Connector 78"/>
          <p:cNvCxnSpPr/>
          <p:nvPr/>
        </p:nvCxnSpPr>
        <p:spPr>
          <a:xfrm>
            <a:off x="2717772" y="1426305"/>
            <a:ext cx="21268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1" name="TextBox 80"/>
          <p:cNvSpPr txBox="1"/>
          <p:nvPr/>
        </p:nvSpPr>
        <p:spPr>
          <a:xfrm>
            <a:off x="6144401" y="4341615"/>
            <a:ext cx="1306768" cy="246221"/>
          </a:xfrm>
          <a:prstGeom prst="rect">
            <a:avLst/>
          </a:prstGeom>
          <a:noFill/>
        </p:spPr>
        <p:txBody>
          <a:bodyPr wrap="none" rtlCol="0">
            <a:spAutoFit/>
          </a:bodyPr>
          <a:lstStyle/>
          <a:p>
            <a:r>
              <a:rPr lang="en-GB" sz="1000" b="1" dirty="0"/>
              <a:t>IP TRIM28 IB TRIM28</a:t>
            </a:r>
          </a:p>
        </p:txBody>
      </p:sp>
      <p:sp>
        <p:nvSpPr>
          <p:cNvPr id="90" name="TextBox 89"/>
          <p:cNvSpPr txBox="1"/>
          <p:nvPr/>
        </p:nvSpPr>
        <p:spPr>
          <a:xfrm>
            <a:off x="6103400" y="1165565"/>
            <a:ext cx="1047082" cy="246221"/>
          </a:xfrm>
          <a:prstGeom prst="rect">
            <a:avLst/>
          </a:prstGeom>
          <a:noFill/>
        </p:spPr>
        <p:txBody>
          <a:bodyPr wrap="none" rtlCol="0">
            <a:spAutoFit/>
          </a:bodyPr>
          <a:lstStyle/>
          <a:p>
            <a:r>
              <a:rPr lang="en-GB" sz="1000" b="1" dirty="0"/>
              <a:t>EGFPC1-ZMYM2</a:t>
            </a:r>
          </a:p>
        </p:txBody>
      </p:sp>
      <p:sp>
        <p:nvSpPr>
          <p:cNvPr id="91" name="TextBox 90"/>
          <p:cNvSpPr txBox="1"/>
          <p:nvPr/>
        </p:nvSpPr>
        <p:spPr>
          <a:xfrm rot="18767694">
            <a:off x="5870286" y="1600017"/>
            <a:ext cx="365806" cy="246221"/>
          </a:xfrm>
          <a:prstGeom prst="rect">
            <a:avLst/>
          </a:prstGeom>
          <a:noFill/>
        </p:spPr>
        <p:txBody>
          <a:bodyPr wrap="none" rtlCol="0">
            <a:spAutoFit/>
          </a:bodyPr>
          <a:lstStyle/>
          <a:p>
            <a:r>
              <a:rPr lang="en-GB" sz="1000" b="1" dirty="0"/>
              <a:t>WT</a:t>
            </a:r>
          </a:p>
        </p:txBody>
      </p:sp>
      <p:sp>
        <p:nvSpPr>
          <p:cNvPr id="92" name="TextBox 91"/>
          <p:cNvSpPr txBox="1"/>
          <p:nvPr/>
        </p:nvSpPr>
        <p:spPr>
          <a:xfrm rot="18767694">
            <a:off x="6256381" y="1518267"/>
            <a:ext cx="588623" cy="246221"/>
          </a:xfrm>
          <a:prstGeom prst="rect">
            <a:avLst/>
          </a:prstGeom>
          <a:noFill/>
        </p:spPr>
        <p:txBody>
          <a:bodyPr wrap="none" rtlCol="0">
            <a:spAutoFit/>
          </a:bodyPr>
          <a:lstStyle/>
          <a:p>
            <a:r>
              <a:rPr lang="en-GB" sz="1000" b="1" dirty="0"/>
              <a:t>SIM123</a:t>
            </a:r>
          </a:p>
        </p:txBody>
      </p:sp>
      <p:sp>
        <p:nvSpPr>
          <p:cNvPr id="93" name="TextBox 92"/>
          <p:cNvSpPr txBox="1"/>
          <p:nvPr/>
        </p:nvSpPr>
        <p:spPr>
          <a:xfrm rot="18767694">
            <a:off x="7325615" y="1566494"/>
            <a:ext cx="457176" cy="246221"/>
          </a:xfrm>
          <a:prstGeom prst="rect">
            <a:avLst/>
          </a:prstGeom>
          <a:noFill/>
        </p:spPr>
        <p:txBody>
          <a:bodyPr wrap="none" rtlCol="0">
            <a:spAutoFit/>
          </a:bodyPr>
          <a:lstStyle/>
          <a:p>
            <a:r>
              <a:rPr lang="en-GB" sz="1000" b="1" dirty="0"/>
              <a:t>SIM2</a:t>
            </a:r>
          </a:p>
        </p:txBody>
      </p:sp>
      <p:sp>
        <p:nvSpPr>
          <p:cNvPr id="94" name="TextBox 93"/>
          <p:cNvSpPr txBox="1"/>
          <p:nvPr/>
        </p:nvSpPr>
        <p:spPr>
          <a:xfrm rot="18767694">
            <a:off x="6628059" y="1538851"/>
            <a:ext cx="532518" cy="246221"/>
          </a:xfrm>
          <a:prstGeom prst="rect">
            <a:avLst/>
          </a:prstGeom>
          <a:noFill/>
        </p:spPr>
        <p:txBody>
          <a:bodyPr wrap="none" rtlCol="0">
            <a:spAutoFit/>
          </a:bodyPr>
          <a:lstStyle/>
          <a:p>
            <a:r>
              <a:rPr lang="en-GB" sz="1000" b="1" dirty="0"/>
              <a:t>PV-del</a:t>
            </a:r>
          </a:p>
        </p:txBody>
      </p:sp>
      <p:sp>
        <p:nvSpPr>
          <p:cNvPr id="95" name="TextBox 94"/>
          <p:cNvSpPr txBox="1"/>
          <p:nvPr/>
        </p:nvSpPr>
        <p:spPr>
          <a:xfrm rot="18767694">
            <a:off x="6881847" y="1361235"/>
            <a:ext cx="1016625" cy="246221"/>
          </a:xfrm>
          <a:prstGeom prst="rect">
            <a:avLst/>
          </a:prstGeom>
          <a:noFill/>
        </p:spPr>
        <p:txBody>
          <a:bodyPr wrap="none" rtlCol="0">
            <a:spAutoFit/>
          </a:bodyPr>
          <a:lstStyle/>
          <a:p>
            <a:r>
              <a:rPr lang="en-GB" sz="1000" b="1" dirty="0"/>
              <a:t>NMYM 1-824aa</a:t>
            </a:r>
          </a:p>
        </p:txBody>
      </p:sp>
      <p:sp>
        <p:nvSpPr>
          <p:cNvPr id="96" name="TextBox 95"/>
          <p:cNvSpPr txBox="1"/>
          <p:nvPr/>
        </p:nvSpPr>
        <p:spPr>
          <a:xfrm rot="18767694">
            <a:off x="5608335" y="1652361"/>
            <a:ext cx="223138" cy="246221"/>
          </a:xfrm>
          <a:prstGeom prst="rect">
            <a:avLst/>
          </a:prstGeom>
          <a:noFill/>
        </p:spPr>
        <p:txBody>
          <a:bodyPr wrap="none" rtlCol="0">
            <a:spAutoFit/>
          </a:bodyPr>
          <a:lstStyle/>
          <a:p>
            <a:r>
              <a:rPr lang="en-GB" sz="1000" b="1" dirty="0"/>
              <a:t>-</a:t>
            </a:r>
          </a:p>
        </p:txBody>
      </p:sp>
      <p:cxnSp>
        <p:nvCxnSpPr>
          <p:cNvPr id="97" name="Straight Connector 96"/>
          <p:cNvCxnSpPr/>
          <p:nvPr/>
        </p:nvCxnSpPr>
        <p:spPr>
          <a:xfrm>
            <a:off x="5563492" y="1426305"/>
            <a:ext cx="21268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8" name="TextBox 19"/>
          <p:cNvSpPr txBox="1"/>
          <p:nvPr/>
        </p:nvSpPr>
        <p:spPr>
          <a:xfrm>
            <a:off x="263843" y="5450480"/>
            <a:ext cx="7866611" cy="70788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en-GB" sz="1000" b="1">
                <a:latin typeface="Times New Roman" panose="02020603050405020304" pitchFamily="18" charset="0"/>
                <a:ea typeface="Times New Roman" panose="02020603050405020304" pitchFamily="18" charset="0"/>
              </a:rPr>
              <a:t>Figure 3—figure supplement 1—source data 3. </a:t>
            </a:r>
            <a:r>
              <a:rPr lang="en-GB" sz="1000" dirty="0"/>
              <a:t>Raw unedited images of co-immunoprecipitation (IP) analysis of endogenous TRIM28 with the indicated EGFP-tagged ZMYM2 proteins (Figure 3—figure supplement 1C, top). IPs (top) were immunoblotted (IB) with the indicated antibodies. Resulting proteins were detected by immunoblotting (IB) with GFP or TRIM28 antibodies. The regions used for creating the final figure are boxed. Molecular weight marker sizes (</a:t>
            </a:r>
            <a:r>
              <a:rPr lang="en-GB" sz="1000" dirty="0" err="1"/>
              <a:t>kDa</a:t>
            </a:r>
            <a:r>
              <a:rPr lang="en-GB" sz="1000" dirty="0"/>
              <a:t>) are shown on the left.</a:t>
            </a:r>
            <a:endParaRPr lang="en-GB" sz="1000" u="sng" dirty="0"/>
          </a:p>
        </p:txBody>
      </p:sp>
    </p:spTree>
    <p:extLst>
      <p:ext uri="{BB962C8B-B14F-4D97-AF65-F5344CB8AC3E}">
        <p14:creationId xmlns:p14="http://schemas.microsoft.com/office/powerpoint/2010/main" val="209656670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658</TotalTime>
  <Words>145</Words>
  <Application>Microsoft Macintosh PowerPoint</Application>
  <PresentationFormat>Widescreen</PresentationFormat>
  <Paragraphs>34</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PowerPoint Presentation</vt:lpstr>
    </vt:vector>
  </TitlesOfParts>
  <Company>University of Manchester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Zongling Ji</dc:creator>
  <cp:lastModifiedBy>James Gilbert</cp:lastModifiedBy>
  <cp:revision>108</cp:revision>
  <dcterms:created xsi:type="dcterms:W3CDTF">2023-06-22T12:27:32Z</dcterms:created>
  <dcterms:modified xsi:type="dcterms:W3CDTF">2023-10-20T11:20:27Z</dcterms:modified>
</cp:coreProperties>
</file>