
<file path=[Content_Types].xml><?xml version="1.0" encoding="utf-8"?>
<Types xmlns="http://schemas.openxmlformats.org/package/2006/content-types">
  <Default Extension="jpe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4660"/>
  </p:normalViewPr>
  <p:slideViewPr>
    <p:cSldViewPr snapToGrid="0">
      <p:cViewPr varScale="1">
        <p:scale>
          <a:sx n="121" d="100"/>
          <a:sy n="121" d="100"/>
        </p:scale>
        <p:origin x="176"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4074085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717457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09283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782829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946905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916891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C330519-E7BD-4BC3-9492-91410F62AB88}" type="datetimeFigureOut">
              <a:rPr lang="en-GB" smtClean="0"/>
              <a:t>20/10/2023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132413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C330519-E7BD-4BC3-9492-91410F62AB88}" type="datetimeFigureOut">
              <a:rPr lang="en-GB" smtClean="0"/>
              <a:t>20/10/2023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652055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30519-E7BD-4BC3-9492-91410F62AB88}" type="datetimeFigureOut">
              <a:rPr lang="en-GB" smtClean="0"/>
              <a:t>20/10/2023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52268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89170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678927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330519-E7BD-4BC3-9492-91410F62AB88}" type="datetimeFigureOut">
              <a:rPr lang="en-GB" smtClean="0"/>
              <a:t>20/10/2023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351AA0-DA23-4690-A302-65C19C4283A6}" type="slidenum">
              <a:rPr lang="en-GB" smtClean="0"/>
              <a:t>‹#›</a:t>
            </a:fld>
            <a:endParaRPr lang="en-GB"/>
          </a:p>
        </p:txBody>
      </p:sp>
    </p:spTree>
    <p:extLst>
      <p:ext uri="{BB962C8B-B14F-4D97-AF65-F5344CB8AC3E}">
        <p14:creationId xmlns:p14="http://schemas.microsoft.com/office/powerpoint/2010/main" val="618957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Group 90"/>
          <p:cNvGrpSpPr>
            <a:grpSpLocks noChangeAspect="1"/>
          </p:cNvGrpSpPr>
          <p:nvPr/>
        </p:nvGrpSpPr>
        <p:grpSpPr>
          <a:xfrm>
            <a:off x="9915153" y="5161558"/>
            <a:ext cx="1479769" cy="1128636"/>
            <a:chOff x="5264067" y="211697"/>
            <a:chExt cx="1760454" cy="1342714"/>
          </a:xfrm>
        </p:grpSpPr>
        <p:pic>
          <p:nvPicPr>
            <p:cNvPr id="100" name="Picture 99"/>
            <p:cNvPicPr>
              <a:picLocks noChangeAspect="1"/>
            </p:cNvPicPr>
            <p:nvPr/>
          </p:nvPicPr>
          <p:blipFill rotWithShape="1">
            <a:blip r:embed="rId2" cstate="print">
              <a:extLst>
                <a:ext uri="{28A0092B-C50C-407E-A947-70E740481C1C}">
                  <a14:useLocalDpi xmlns:a14="http://schemas.microsoft.com/office/drawing/2010/main" val="0"/>
                </a:ext>
              </a:extLst>
            </a:blip>
            <a:srcRect l="48650" r="1639" b="55199"/>
            <a:stretch/>
          </p:blipFill>
          <p:spPr>
            <a:xfrm>
              <a:off x="5264067" y="864325"/>
              <a:ext cx="1064230" cy="628097"/>
            </a:xfrm>
            <a:prstGeom prst="rect">
              <a:avLst/>
            </a:prstGeom>
            <a:solidFill>
              <a:schemeClr val="tx1"/>
            </a:solidFill>
            <a:ln>
              <a:solidFill>
                <a:schemeClr val="tx1"/>
              </a:solidFill>
            </a:ln>
          </p:spPr>
        </p:pic>
        <p:sp>
          <p:nvSpPr>
            <p:cNvPr id="101" name="TextBox 30"/>
            <p:cNvSpPr txBox="1"/>
            <p:nvPr/>
          </p:nvSpPr>
          <p:spPr>
            <a:xfrm rot="18000000">
              <a:off x="5429940" y="567676"/>
              <a:ext cx="539540" cy="23800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Input</a:t>
              </a:r>
            </a:p>
          </p:txBody>
        </p:sp>
        <p:sp>
          <p:nvSpPr>
            <p:cNvPr id="102" name="TextBox 31"/>
            <p:cNvSpPr txBox="1"/>
            <p:nvPr/>
          </p:nvSpPr>
          <p:spPr>
            <a:xfrm rot="18000000">
              <a:off x="5647027" y="553020"/>
              <a:ext cx="568859" cy="23800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IgG</a:t>
              </a:r>
            </a:p>
          </p:txBody>
        </p:sp>
        <p:sp>
          <p:nvSpPr>
            <p:cNvPr id="103" name="TextBox 32"/>
            <p:cNvSpPr txBox="1"/>
            <p:nvPr/>
          </p:nvSpPr>
          <p:spPr>
            <a:xfrm rot="18000000">
              <a:off x="5864134" y="517542"/>
              <a:ext cx="635438" cy="24237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ZMYM3</a:t>
              </a:r>
            </a:p>
          </p:txBody>
        </p:sp>
        <p:sp>
          <p:nvSpPr>
            <p:cNvPr id="104" name="TextBox 33"/>
            <p:cNvSpPr txBox="1"/>
            <p:nvPr/>
          </p:nvSpPr>
          <p:spPr>
            <a:xfrm>
              <a:off x="5641874" y="211697"/>
              <a:ext cx="643769"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+NEM</a:t>
              </a:r>
            </a:p>
          </p:txBody>
        </p:sp>
        <p:cxnSp>
          <p:nvCxnSpPr>
            <p:cNvPr id="105" name="Straight Connector 104"/>
            <p:cNvCxnSpPr/>
            <p:nvPr/>
          </p:nvCxnSpPr>
          <p:spPr>
            <a:xfrm flipH="1">
              <a:off x="5632681" y="415908"/>
              <a:ext cx="54313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TextBox 41"/>
            <p:cNvSpPr txBox="1"/>
            <p:nvPr/>
          </p:nvSpPr>
          <p:spPr>
            <a:xfrm>
              <a:off x="6296006" y="1188255"/>
              <a:ext cx="728515" cy="36615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TRIM28</a:t>
              </a:r>
            </a:p>
          </p:txBody>
        </p:sp>
      </p:grpSp>
      <p:sp>
        <p:nvSpPr>
          <p:cNvPr id="93" name="Rectangle 92"/>
          <p:cNvSpPr>
            <a:spLocks noChangeAspect="1" noChangeArrowheads="1"/>
          </p:cNvSpPr>
          <p:nvPr/>
        </p:nvSpPr>
        <p:spPr bwMode="auto">
          <a:xfrm>
            <a:off x="9700886" y="5183079"/>
            <a:ext cx="86562" cy="169277"/>
          </a:xfrm>
          <a:prstGeom prst="rect">
            <a:avLst/>
          </a:prstGeom>
          <a:noFill/>
          <a:ln w="9525">
            <a:noFill/>
            <a:miter lim="800000"/>
            <a:headEnd/>
            <a:tailEnd/>
          </a:ln>
        </p:spPr>
        <p:txBody>
          <a:bodyPr wrap="none" lIns="0" tIns="0" rIns="0" bIns="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100" b="1" dirty="0">
                <a:solidFill>
                  <a:srgbClr val="000000"/>
                </a:solidFill>
                <a:latin typeface="Arial" pitchFamily="34" charset="0"/>
                <a:cs typeface="Arial" pitchFamily="34" charset="0"/>
              </a:rPr>
              <a:t>F</a:t>
            </a:r>
            <a:endParaRPr lang="en-GB" sz="1100" b="1" dirty="0">
              <a:latin typeface="Arial" pitchFamily="34" charset="0"/>
              <a:cs typeface="Arial" pitchFamily="34" charset="0"/>
            </a:endParaRPr>
          </a:p>
        </p:txBody>
      </p:sp>
      <p:sp>
        <p:nvSpPr>
          <p:cNvPr id="94" name="TextBox 11"/>
          <p:cNvSpPr txBox="1"/>
          <p:nvPr/>
        </p:nvSpPr>
        <p:spPr>
          <a:xfrm>
            <a:off x="10775133" y="5511434"/>
            <a:ext cx="32982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IP</a:t>
            </a:r>
          </a:p>
        </p:txBody>
      </p:sp>
      <p:sp>
        <p:nvSpPr>
          <p:cNvPr id="95" name="Rectangle 94"/>
          <p:cNvSpPr/>
          <p:nvPr/>
        </p:nvSpPr>
        <p:spPr>
          <a:xfrm>
            <a:off x="9847768" y="5500886"/>
            <a:ext cx="269626" cy="215444"/>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b="1" dirty="0">
                <a:latin typeface="Arial" panose="020B0604020202020204" pitchFamily="34" charset="0"/>
                <a:cs typeface="Arial" panose="020B0604020202020204" pitchFamily="34" charset="0"/>
              </a:rPr>
              <a:t>M</a:t>
            </a:r>
            <a:endParaRPr lang="en-GB" dirty="0"/>
          </a:p>
        </p:txBody>
      </p:sp>
      <p:cxnSp>
        <p:nvCxnSpPr>
          <p:cNvPr id="96" name="Straight Arrow Connector 95"/>
          <p:cNvCxnSpPr/>
          <p:nvPr/>
        </p:nvCxnSpPr>
        <p:spPr>
          <a:xfrm flipH="1">
            <a:off x="10831998" y="5976413"/>
            <a:ext cx="134635" cy="0"/>
          </a:xfrm>
          <a:prstGeom prst="straightConnector1">
            <a:avLst/>
          </a:prstGeom>
          <a:ln w="12700">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sp>
        <p:nvSpPr>
          <p:cNvPr id="98" name="TextBox 3"/>
          <p:cNvSpPr txBox="1"/>
          <p:nvPr/>
        </p:nvSpPr>
        <p:spPr>
          <a:xfrm>
            <a:off x="9607057" y="5973512"/>
            <a:ext cx="378208"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100-</a:t>
            </a:r>
          </a:p>
        </p:txBody>
      </p:sp>
      <p:sp>
        <p:nvSpPr>
          <p:cNvPr id="99" name="TextBox 3"/>
          <p:cNvSpPr txBox="1"/>
          <p:nvPr/>
        </p:nvSpPr>
        <p:spPr>
          <a:xfrm>
            <a:off x="9607057" y="5859647"/>
            <a:ext cx="435969"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130-</a:t>
            </a:r>
          </a:p>
        </p:txBody>
      </p:sp>
      <p:pic>
        <p:nvPicPr>
          <p:cNvPr id="112" name="Picture 111"/>
          <p:cNvPicPr>
            <a:picLocks noChangeAspect="1"/>
          </p:cNvPicPr>
          <p:nvPr/>
        </p:nvPicPr>
        <p:blipFill rotWithShape="1">
          <a:blip r:embed="rId3" cstate="print">
            <a:extLst>
              <a:ext uri="{28A0092B-C50C-407E-A947-70E740481C1C}">
                <a14:useLocalDpi xmlns:a14="http://schemas.microsoft.com/office/drawing/2010/main" val="0"/>
              </a:ext>
            </a:extLst>
          </a:blip>
          <a:srcRect l="314" t="-1" r="-211" b="756"/>
          <a:stretch/>
        </p:blipFill>
        <p:spPr>
          <a:xfrm>
            <a:off x="1645920" y="2305591"/>
            <a:ext cx="3757353" cy="2444519"/>
          </a:xfrm>
          <a:prstGeom prst="rect">
            <a:avLst/>
          </a:prstGeom>
          <a:solidFill>
            <a:schemeClr val="tx1"/>
          </a:solidFill>
          <a:ln>
            <a:solidFill>
              <a:schemeClr val="tx1"/>
            </a:solidFill>
          </a:ln>
        </p:spPr>
      </p:pic>
      <p:sp>
        <p:nvSpPr>
          <p:cNvPr id="113" name="Rectangle 112"/>
          <p:cNvSpPr/>
          <p:nvPr/>
        </p:nvSpPr>
        <p:spPr>
          <a:xfrm>
            <a:off x="3458096" y="2305591"/>
            <a:ext cx="1832192" cy="1019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TextBox 41"/>
          <p:cNvSpPr txBox="1"/>
          <p:nvPr/>
        </p:nvSpPr>
        <p:spPr>
          <a:xfrm>
            <a:off x="4126838" y="4787793"/>
            <a:ext cx="652980" cy="20005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TRIM28</a:t>
            </a:r>
          </a:p>
        </p:txBody>
      </p:sp>
      <p:sp>
        <p:nvSpPr>
          <p:cNvPr id="115" name="TextBox 60"/>
          <p:cNvSpPr txBox="1"/>
          <p:nvPr/>
        </p:nvSpPr>
        <p:spPr>
          <a:xfrm rot="16200000">
            <a:off x="3661455" y="1830471"/>
            <a:ext cx="71238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Input</a:t>
            </a:r>
          </a:p>
        </p:txBody>
      </p:sp>
      <p:sp>
        <p:nvSpPr>
          <p:cNvPr id="116" name="TextBox 61"/>
          <p:cNvSpPr txBox="1"/>
          <p:nvPr/>
        </p:nvSpPr>
        <p:spPr>
          <a:xfrm rot="16200000">
            <a:off x="4124594" y="1830470"/>
            <a:ext cx="712385"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IgG</a:t>
            </a:r>
          </a:p>
        </p:txBody>
      </p:sp>
      <p:sp>
        <p:nvSpPr>
          <p:cNvPr id="117" name="TextBox 62"/>
          <p:cNvSpPr txBox="1"/>
          <p:nvPr/>
        </p:nvSpPr>
        <p:spPr>
          <a:xfrm rot="16200000">
            <a:off x="4538273" y="1781009"/>
            <a:ext cx="811307"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ZMYM3</a:t>
            </a:r>
          </a:p>
        </p:txBody>
      </p:sp>
      <p:sp>
        <p:nvSpPr>
          <p:cNvPr id="118" name="TextBox 63"/>
          <p:cNvSpPr txBox="1"/>
          <p:nvPr/>
        </p:nvSpPr>
        <p:spPr>
          <a:xfrm>
            <a:off x="4133450" y="1228721"/>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+NEM</a:t>
            </a:r>
          </a:p>
        </p:txBody>
      </p:sp>
      <p:cxnSp>
        <p:nvCxnSpPr>
          <p:cNvPr id="119" name="Straight Connector 118"/>
          <p:cNvCxnSpPr/>
          <p:nvPr/>
        </p:nvCxnSpPr>
        <p:spPr>
          <a:xfrm flipH="1">
            <a:off x="3979516" y="1536498"/>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486458" y="2032774"/>
            <a:ext cx="338554" cy="307777"/>
          </a:xfrm>
          <a:prstGeom prst="rect">
            <a:avLst/>
          </a:prstGeom>
          <a:noFill/>
        </p:spPr>
        <p:txBody>
          <a:bodyPr wrap="none" rtlCol="0">
            <a:spAutoFit/>
          </a:bodyPr>
          <a:lstStyle/>
          <a:p>
            <a:r>
              <a:rPr lang="en-GB" sz="1400" dirty="0"/>
              <a:t>M</a:t>
            </a:r>
          </a:p>
        </p:txBody>
      </p:sp>
      <p:sp>
        <p:nvSpPr>
          <p:cNvPr id="120" name="TextBox 119"/>
          <p:cNvSpPr txBox="1"/>
          <p:nvPr/>
        </p:nvSpPr>
        <p:spPr>
          <a:xfrm>
            <a:off x="5334482" y="2032774"/>
            <a:ext cx="370614" cy="307777"/>
          </a:xfrm>
          <a:prstGeom prst="rect">
            <a:avLst/>
          </a:prstGeom>
          <a:noFill/>
        </p:spPr>
        <p:txBody>
          <a:bodyPr wrap="none" rtlCol="0">
            <a:spAutoFit/>
          </a:bodyPr>
          <a:lstStyle/>
          <a:p>
            <a:r>
              <a:rPr lang="en-GB" sz="1400" dirty="0"/>
              <a:t>:IP</a:t>
            </a:r>
          </a:p>
        </p:txBody>
      </p:sp>
      <p:sp>
        <p:nvSpPr>
          <p:cNvPr id="4" name="Rectangle 3"/>
          <p:cNvSpPr/>
          <p:nvPr/>
        </p:nvSpPr>
        <p:spPr>
          <a:xfrm>
            <a:off x="9476509" y="4987848"/>
            <a:ext cx="1918413" cy="147730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p:cNvCxnSpPr/>
          <p:nvPr/>
        </p:nvCxnSpPr>
        <p:spPr>
          <a:xfrm>
            <a:off x="1489943" y="2402386"/>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489943" y="2511004"/>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489943" y="2629596"/>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489943" y="2762877"/>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489943" y="2990370"/>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489943" y="3535688"/>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489943" y="3845581"/>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134306" y="1984480"/>
            <a:ext cx="388248" cy="246221"/>
          </a:xfrm>
          <a:prstGeom prst="rect">
            <a:avLst/>
          </a:prstGeom>
          <a:noFill/>
        </p:spPr>
        <p:txBody>
          <a:bodyPr wrap="none" rtlCol="0">
            <a:spAutoFit/>
          </a:bodyPr>
          <a:lstStyle/>
          <a:p>
            <a:r>
              <a:rPr lang="en-GB" sz="1000" b="1" dirty="0" err="1"/>
              <a:t>kDa</a:t>
            </a:r>
            <a:endParaRPr lang="en-GB" sz="1000" b="1" dirty="0"/>
          </a:p>
        </p:txBody>
      </p:sp>
      <p:sp>
        <p:nvSpPr>
          <p:cNvPr id="38" name="TextBox 37"/>
          <p:cNvSpPr txBox="1"/>
          <p:nvPr/>
        </p:nvSpPr>
        <p:spPr>
          <a:xfrm>
            <a:off x="1200478" y="2300488"/>
            <a:ext cx="338554" cy="215444"/>
          </a:xfrm>
          <a:prstGeom prst="rect">
            <a:avLst/>
          </a:prstGeom>
          <a:noFill/>
        </p:spPr>
        <p:txBody>
          <a:bodyPr wrap="none" rtlCol="0">
            <a:spAutoFit/>
          </a:bodyPr>
          <a:lstStyle/>
          <a:p>
            <a:r>
              <a:rPr lang="en-GB" sz="800" b="1" dirty="0"/>
              <a:t>300</a:t>
            </a:r>
          </a:p>
        </p:txBody>
      </p:sp>
      <p:sp>
        <p:nvSpPr>
          <p:cNvPr id="39" name="TextBox 38"/>
          <p:cNvSpPr txBox="1"/>
          <p:nvPr/>
        </p:nvSpPr>
        <p:spPr>
          <a:xfrm>
            <a:off x="1200478" y="2403282"/>
            <a:ext cx="338554" cy="215444"/>
          </a:xfrm>
          <a:prstGeom prst="rect">
            <a:avLst/>
          </a:prstGeom>
          <a:noFill/>
        </p:spPr>
        <p:txBody>
          <a:bodyPr wrap="none" rtlCol="0">
            <a:spAutoFit/>
          </a:bodyPr>
          <a:lstStyle/>
          <a:p>
            <a:r>
              <a:rPr lang="en-GB" sz="800" b="1" dirty="0"/>
              <a:t>250</a:t>
            </a:r>
          </a:p>
        </p:txBody>
      </p:sp>
      <p:sp>
        <p:nvSpPr>
          <p:cNvPr id="40" name="TextBox 39"/>
          <p:cNvSpPr txBox="1"/>
          <p:nvPr/>
        </p:nvSpPr>
        <p:spPr>
          <a:xfrm>
            <a:off x="1251774" y="3427966"/>
            <a:ext cx="287258" cy="215444"/>
          </a:xfrm>
          <a:prstGeom prst="rect">
            <a:avLst/>
          </a:prstGeom>
          <a:noFill/>
        </p:spPr>
        <p:txBody>
          <a:bodyPr wrap="none" rtlCol="0">
            <a:spAutoFit/>
          </a:bodyPr>
          <a:lstStyle/>
          <a:p>
            <a:r>
              <a:rPr lang="en-GB" sz="800" b="1" dirty="0"/>
              <a:t>70</a:t>
            </a:r>
          </a:p>
        </p:txBody>
      </p:sp>
      <p:sp>
        <p:nvSpPr>
          <p:cNvPr id="41" name="TextBox 40"/>
          <p:cNvSpPr txBox="1"/>
          <p:nvPr/>
        </p:nvSpPr>
        <p:spPr>
          <a:xfrm>
            <a:off x="1200478" y="2514117"/>
            <a:ext cx="338554" cy="215444"/>
          </a:xfrm>
          <a:prstGeom prst="rect">
            <a:avLst/>
          </a:prstGeom>
          <a:noFill/>
        </p:spPr>
        <p:txBody>
          <a:bodyPr wrap="none" rtlCol="0">
            <a:spAutoFit/>
          </a:bodyPr>
          <a:lstStyle/>
          <a:p>
            <a:r>
              <a:rPr lang="en-GB" sz="800" b="1" dirty="0"/>
              <a:t>180</a:t>
            </a:r>
          </a:p>
        </p:txBody>
      </p:sp>
      <p:sp>
        <p:nvSpPr>
          <p:cNvPr id="42" name="TextBox 41"/>
          <p:cNvSpPr txBox="1"/>
          <p:nvPr/>
        </p:nvSpPr>
        <p:spPr>
          <a:xfrm>
            <a:off x="1200478" y="2655155"/>
            <a:ext cx="338554" cy="215444"/>
          </a:xfrm>
          <a:prstGeom prst="rect">
            <a:avLst/>
          </a:prstGeom>
          <a:noFill/>
        </p:spPr>
        <p:txBody>
          <a:bodyPr wrap="none" rtlCol="0">
            <a:spAutoFit/>
          </a:bodyPr>
          <a:lstStyle/>
          <a:p>
            <a:r>
              <a:rPr lang="en-GB" sz="800" b="1" dirty="0"/>
              <a:t>130</a:t>
            </a:r>
          </a:p>
        </p:txBody>
      </p:sp>
      <p:sp>
        <p:nvSpPr>
          <p:cNvPr id="43" name="TextBox 42"/>
          <p:cNvSpPr txBox="1"/>
          <p:nvPr/>
        </p:nvSpPr>
        <p:spPr>
          <a:xfrm>
            <a:off x="1200478" y="2882648"/>
            <a:ext cx="338554" cy="215444"/>
          </a:xfrm>
          <a:prstGeom prst="rect">
            <a:avLst/>
          </a:prstGeom>
          <a:noFill/>
        </p:spPr>
        <p:txBody>
          <a:bodyPr wrap="none" rtlCol="0">
            <a:spAutoFit/>
          </a:bodyPr>
          <a:lstStyle/>
          <a:p>
            <a:r>
              <a:rPr lang="en-GB" sz="800" b="1" dirty="0"/>
              <a:t>100</a:t>
            </a:r>
          </a:p>
        </p:txBody>
      </p:sp>
      <p:sp>
        <p:nvSpPr>
          <p:cNvPr id="44" name="TextBox 43"/>
          <p:cNvSpPr txBox="1"/>
          <p:nvPr/>
        </p:nvSpPr>
        <p:spPr>
          <a:xfrm>
            <a:off x="1245656" y="3737859"/>
            <a:ext cx="287258" cy="215444"/>
          </a:xfrm>
          <a:prstGeom prst="rect">
            <a:avLst/>
          </a:prstGeom>
          <a:noFill/>
        </p:spPr>
        <p:txBody>
          <a:bodyPr wrap="none" rtlCol="0">
            <a:spAutoFit/>
          </a:bodyPr>
          <a:lstStyle/>
          <a:p>
            <a:r>
              <a:rPr lang="en-GB" sz="800" b="1" dirty="0"/>
              <a:t>50</a:t>
            </a:r>
          </a:p>
        </p:txBody>
      </p:sp>
      <p:sp>
        <p:nvSpPr>
          <p:cNvPr id="46" name="TextBox 19"/>
          <p:cNvSpPr txBox="1"/>
          <p:nvPr/>
        </p:nvSpPr>
        <p:spPr>
          <a:xfrm>
            <a:off x="263843" y="5450480"/>
            <a:ext cx="7866611"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000" b="1" dirty="0">
                <a:latin typeface="Times New Roman" panose="02020603050405020304" pitchFamily="18" charset="0"/>
                <a:ea typeface="Times New Roman" panose="02020603050405020304" pitchFamily="18" charset="0"/>
              </a:rPr>
              <a:t>Figure 3—figure supplement 1—source </a:t>
            </a:r>
            <a:r>
              <a:rPr lang="en-GB" sz="1000" b="1">
                <a:latin typeface="Times New Roman" panose="02020603050405020304" pitchFamily="18" charset="0"/>
                <a:ea typeface="Times New Roman" panose="02020603050405020304" pitchFamily="18" charset="0"/>
              </a:rPr>
              <a:t>data 5. </a:t>
            </a:r>
            <a:r>
              <a:rPr lang="en-GB" sz="1000" dirty="0"/>
              <a:t>Raw unedited images of co-immunoprecipitation analysis of TRIM28 with ZMYM3 (Figure 3—figure supplement 1F). Immunoprecipitation (IP) was performed with ZMYM2 or control IgG antibody from U2OS cells in the presence of NEM and the resulting TRIM28 detected by immunoblotting (IB). 10% input is shown. The regions used for creating the final figure are boxed. Molecular weight marker sizes (</a:t>
            </a:r>
            <a:r>
              <a:rPr lang="en-GB" sz="1000" dirty="0" err="1"/>
              <a:t>kDa</a:t>
            </a:r>
            <a:r>
              <a:rPr lang="en-GB" sz="1000" dirty="0"/>
              <a:t>) are shown on the left.</a:t>
            </a:r>
            <a:endParaRPr lang="en-GB" sz="1000" u="sng" dirty="0"/>
          </a:p>
        </p:txBody>
      </p:sp>
    </p:spTree>
    <p:extLst>
      <p:ext uri="{BB962C8B-B14F-4D97-AF65-F5344CB8AC3E}">
        <p14:creationId xmlns:p14="http://schemas.microsoft.com/office/powerpoint/2010/main" val="2168680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658</TotalTime>
  <Words>128</Words>
  <Application>Microsoft Macintosh PowerPoint</Application>
  <PresentationFormat>Widescreen</PresentationFormat>
  <Paragraphs>26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Zongling Ji</dc:creator>
  <cp:lastModifiedBy>James Gilbert</cp:lastModifiedBy>
  <cp:revision>110</cp:revision>
  <dcterms:created xsi:type="dcterms:W3CDTF">2023-06-22T12:27:32Z</dcterms:created>
  <dcterms:modified xsi:type="dcterms:W3CDTF">2023-10-20T11:21:04Z</dcterms:modified>
</cp:coreProperties>
</file>