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50" autoAdjust="0"/>
    <p:restoredTop sz="94660"/>
  </p:normalViewPr>
  <p:slideViewPr>
    <p:cSldViewPr snapToGrid="0">
      <p:cViewPr varScale="1">
        <p:scale>
          <a:sx n="118" d="100"/>
          <a:sy n="118" d="100"/>
        </p:scale>
        <p:origin x="232" y="3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4074085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717457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092839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782829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946905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916891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C330519-E7BD-4BC3-9492-91410F62AB88}" type="datetimeFigureOut">
              <a:rPr lang="en-GB" smtClean="0"/>
              <a:t>20/10/2023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1132413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C330519-E7BD-4BC3-9492-91410F62AB88}" type="datetimeFigureOut">
              <a:rPr lang="en-GB" smtClean="0"/>
              <a:t>20/10/2023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652055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30519-E7BD-4BC3-9492-91410F62AB88}" type="datetimeFigureOut">
              <a:rPr lang="en-GB" smtClean="0"/>
              <a:t>20/10/2023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352268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1891705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3678927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330519-E7BD-4BC3-9492-91410F62AB88}" type="datetimeFigureOut">
              <a:rPr lang="en-GB" smtClean="0"/>
              <a:t>20/10/2023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351AA0-DA23-4690-A302-65C19C4283A6}" type="slidenum">
              <a:rPr lang="en-GB" smtClean="0"/>
              <a:t>‹#›</a:t>
            </a:fld>
            <a:endParaRPr lang="en-GB"/>
          </a:p>
        </p:txBody>
      </p:sp>
    </p:spTree>
    <p:extLst>
      <p:ext uri="{BB962C8B-B14F-4D97-AF65-F5344CB8AC3E}">
        <p14:creationId xmlns:p14="http://schemas.microsoft.com/office/powerpoint/2010/main" val="6189575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1.xml"/><Relationship Id="rId4" Type="http://schemas.openxmlformats.org/officeDocument/2006/relationships/image" Target="../media/image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0"/>
          <p:cNvSpPr txBox="1"/>
          <p:nvPr/>
        </p:nvSpPr>
        <p:spPr>
          <a:xfrm>
            <a:off x="1999876" y="4447343"/>
            <a:ext cx="988462"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b="1" dirty="0"/>
              <a:t>IB ZMYM2</a:t>
            </a:r>
          </a:p>
        </p:txBody>
      </p:sp>
      <p:sp>
        <p:nvSpPr>
          <p:cNvPr id="9" name="TextBox 21"/>
          <p:cNvSpPr txBox="1"/>
          <p:nvPr/>
        </p:nvSpPr>
        <p:spPr>
          <a:xfrm>
            <a:off x="5402197" y="4447343"/>
            <a:ext cx="94872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b="1" dirty="0"/>
              <a:t>IB TRIM28</a:t>
            </a:r>
          </a:p>
        </p:txBody>
      </p:sp>
      <p:sp>
        <p:nvSpPr>
          <p:cNvPr id="10" name="TextBox 22"/>
          <p:cNvSpPr txBox="1"/>
          <p:nvPr/>
        </p:nvSpPr>
        <p:spPr>
          <a:xfrm rot="16200000">
            <a:off x="998234" y="1217242"/>
            <a:ext cx="1048388"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Input</a:t>
            </a:r>
          </a:p>
        </p:txBody>
      </p:sp>
      <p:sp>
        <p:nvSpPr>
          <p:cNvPr id="11" name="TextBox 34"/>
          <p:cNvSpPr txBox="1"/>
          <p:nvPr/>
        </p:nvSpPr>
        <p:spPr>
          <a:xfrm>
            <a:off x="1622826" y="776066"/>
            <a:ext cx="646368"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+NEM</a:t>
            </a:r>
          </a:p>
        </p:txBody>
      </p:sp>
      <p:sp>
        <p:nvSpPr>
          <p:cNvPr id="13" name="TextBox 38"/>
          <p:cNvSpPr txBox="1"/>
          <p:nvPr/>
        </p:nvSpPr>
        <p:spPr>
          <a:xfrm rot="16200000">
            <a:off x="1623438" y="1437496"/>
            <a:ext cx="60788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IgG</a:t>
            </a:r>
          </a:p>
        </p:txBody>
      </p:sp>
      <p:sp>
        <p:nvSpPr>
          <p:cNvPr id="14" name="TextBox 39"/>
          <p:cNvSpPr txBox="1"/>
          <p:nvPr/>
        </p:nvSpPr>
        <p:spPr>
          <a:xfrm rot="16200000">
            <a:off x="1926674" y="1335783"/>
            <a:ext cx="811306"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ZMYM2</a:t>
            </a:r>
          </a:p>
        </p:txBody>
      </p:sp>
      <p:sp>
        <p:nvSpPr>
          <p:cNvPr id="15" name="TextBox 40"/>
          <p:cNvSpPr txBox="1"/>
          <p:nvPr/>
        </p:nvSpPr>
        <p:spPr>
          <a:xfrm rot="16200000">
            <a:off x="2381085" y="1385244"/>
            <a:ext cx="712383"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Input</a:t>
            </a:r>
          </a:p>
        </p:txBody>
      </p:sp>
      <p:sp>
        <p:nvSpPr>
          <p:cNvPr id="16" name="TextBox 41"/>
          <p:cNvSpPr txBox="1"/>
          <p:nvPr/>
        </p:nvSpPr>
        <p:spPr>
          <a:xfrm rot="16200000">
            <a:off x="2786033" y="1385243"/>
            <a:ext cx="712385"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IgG</a:t>
            </a:r>
          </a:p>
        </p:txBody>
      </p:sp>
      <p:sp>
        <p:nvSpPr>
          <p:cNvPr id="17" name="TextBox 42"/>
          <p:cNvSpPr txBox="1"/>
          <p:nvPr/>
        </p:nvSpPr>
        <p:spPr>
          <a:xfrm rot="16200000">
            <a:off x="3141521" y="1335782"/>
            <a:ext cx="811307"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ZMYM2</a:t>
            </a:r>
          </a:p>
        </p:txBody>
      </p:sp>
      <p:cxnSp>
        <p:nvCxnSpPr>
          <p:cNvPr id="18" name="Straight Connector 17"/>
          <p:cNvCxnSpPr/>
          <p:nvPr/>
        </p:nvCxnSpPr>
        <p:spPr>
          <a:xfrm flipH="1">
            <a:off x="1468892" y="1083843"/>
            <a:ext cx="95423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49"/>
          <p:cNvSpPr txBox="1"/>
          <p:nvPr/>
        </p:nvSpPr>
        <p:spPr>
          <a:xfrm>
            <a:off x="2853080" y="783494"/>
            <a:ext cx="646368"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-NEM</a:t>
            </a:r>
          </a:p>
        </p:txBody>
      </p:sp>
      <p:cxnSp>
        <p:nvCxnSpPr>
          <p:cNvPr id="20" name="Straight Connector 19"/>
          <p:cNvCxnSpPr/>
          <p:nvPr/>
        </p:nvCxnSpPr>
        <p:spPr>
          <a:xfrm flipH="1">
            <a:off x="2699146" y="1091271"/>
            <a:ext cx="95423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19"/>
          <p:cNvSpPr txBox="1"/>
          <p:nvPr/>
        </p:nvSpPr>
        <p:spPr>
          <a:xfrm>
            <a:off x="261317" y="6049265"/>
            <a:ext cx="7866611"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GB" sz="1000" b="1" dirty="0">
                <a:latin typeface="Times New Roman" panose="02020603050405020304" pitchFamily="18" charset="0"/>
                <a:ea typeface="Times New Roman" panose="02020603050405020304" pitchFamily="18" charset="0"/>
              </a:rPr>
              <a:t>Figure 4—source data 1. </a:t>
            </a:r>
            <a:r>
              <a:rPr lang="en-GB" sz="1000" dirty="0"/>
              <a:t>Raw unedited images of Co-immunoprecipitation analysis of TRIM28 with ZMYM2 (Figure 4A). Resulting proteins were detected by immunoblotting (IB) with ZMYM2 and TRIM28 antibodies. The regions used for creating the final figure are boxed. Molecular weight marker sizes (</a:t>
            </a:r>
            <a:r>
              <a:rPr lang="en-GB" sz="1000" dirty="0" err="1"/>
              <a:t>kDa</a:t>
            </a:r>
            <a:r>
              <a:rPr lang="en-GB" sz="1000" dirty="0"/>
              <a:t>) are shown on the left.</a:t>
            </a:r>
            <a:endParaRPr lang="en-GB" sz="1000" u="sng" dirty="0"/>
          </a:p>
        </p:txBody>
      </p:sp>
      <p:pic>
        <p:nvPicPr>
          <p:cNvPr id="38" name="Picture 3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5986" y="1812194"/>
            <a:ext cx="3058668" cy="2592324"/>
          </a:xfrm>
          <a:prstGeom prst="rect">
            <a:avLst/>
          </a:prstGeom>
        </p:spPr>
      </p:pic>
      <p:sp>
        <p:nvSpPr>
          <p:cNvPr id="40" name="Rectangle 39"/>
          <p:cNvSpPr/>
          <p:nvPr/>
        </p:nvSpPr>
        <p:spPr>
          <a:xfrm>
            <a:off x="1341366" y="2236115"/>
            <a:ext cx="2407672" cy="30757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Straight Connector 2"/>
          <p:cNvCxnSpPr/>
          <p:nvPr/>
        </p:nvCxnSpPr>
        <p:spPr>
          <a:xfrm>
            <a:off x="759230" y="2069862"/>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759230" y="2211732"/>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59230" y="2380202"/>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759230" y="2588300"/>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759230" y="2957104"/>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759230" y="3236416"/>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759230" y="3671003"/>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59230" y="4037760"/>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03593" y="1651956"/>
            <a:ext cx="388248" cy="246221"/>
          </a:xfrm>
          <a:prstGeom prst="rect">
            <a:avLst/>
          </a:prstGeom>
          <a:noFill/>
        </p:spPr>
        <p:txBody>
          <a:bodyPr wrap="none" rtlCol="0">
            <a:spAutoFit/>
          </a:bodyPr>
          <a:lstStyle/>
          <a:p>
            <a:r>
              <a:rPr lang="en-GB" sz="1000" b="1" dirty="0" err="1"/>
              <a:t>kDa</a:t>
            </a:r>
            <a:endParaRPr lang="en-GB" sz="1000" b="1" dirty="0"/>
          </a:p>
        </p:txBody>
      </p:sp>
      <p:sp>
        <p:nvSpPr>
          <p:cNvPr id="6" name="TextBox 5"/>
          <p:cNvSpPr txBox="1"/>
          <p:nvPr/>
        </p:nvSpPr>
        <p:spPr>
          <a:xfrm>
            <a:off x="469765" y="1967964"/>
            <a:ext cx="338554" cy="215444"/>
          </a:xfrm>
          <a:prstGeom prst="rect">
            <a:avLst/>
          </a:prstGeom>
          <a:noFill/>
        </p:spPr>
        <p:txBody>
          <a:bodyPr wrap="none" rtlCol="0">
            <a:spAutoFit/>
          </a:bodyPr>
          <a:lstStyle/>
          <a:p>
            <a:r>
              <a:rPr lang="en-GB" sz="800" b="1" dirty="0"/>
              <a:t>300</a:t>
            </a:r>
          </a:p>
        </p:txBody>
      </p:sp>
      <p:sp>
        <p:nvSpPr>
          <p:cNvPr id="47" name="TextBox 46"/>
          <p:cNvSpPr txBox="1"/>
          <p:nvPr/>
        </p:nvSpPr>
        <p:spPr>
          <a:xfrm>
            <a:off x="469765" y="2104010"/>
            <a:ext cx="338554" cy="215444"/>
          </a:xfrm>
          <a:prstGeom prst="rect">
            <a:avLst/>
          </a:prstGeom>
          <a:noFill/>
        </p:spPr>
        <p:txBody>
          <a:bodyPr wrap="none" rtlCol="0">
            <a:spAutoFit/>
          </a:bodyPr>
          <a:lstStyle/>
          <a:p>
            <a:r>
              <a:rPr lang="en-GB" sz="800" b="1" dirty="0"/>
              <a:t>250</a:t>
            </a:r>
          </a:p>
        </p:txBody>
      </p:sp>
      <p:sp>
        <p:nvSpPr>
          <p:cNvPr id="48" name="TextBox 47"/>
          <p:cNvSpPr txBox="1"/>
          <p:nvPr/>
        </p:nvSpPr>
        <p:spPr>
          <a:xfrm>
            <a:off x="521061" y="3128694"/>
            <a:ext cx="287258" cy="215444"/>
          </a:xfrm>
          <a:prstGeom prst="rect">
            <a:avLst/>
          </a:prstGeom>
          <a:noFill/>
        </p:spPr>
        <p:txBody>
          <a:bodyPr wrap="none" rtlCol="0">
            <a:spAutoFit/>
          </a:bodyPr>
          <a:lstStyle/>
          <a:p>
            <a:r>
              <a:rPr lang="en-GB" sz="800" b="1" dirty="0"/>
              <a:t>70</a:t>
            </a:r>
          </a:p>
        </p:txBody>
      </p:sp>
      <p:sp>
        <p:nvSpPr>
          <p:cNvPr id="49" name="TextBox 48"/>
          <p:cNvSpPr txBox="1"/>
          <p:nvPr/>
        </p:nvSpPr>
        <p:spPr>
          <a:xfrm>
            <a:off x="469765" y="2264723"/>
            <a:ext cx="338554" cy="215444"/>
          </a:xfrm>
          <a:prstGeom prst="rect">
            <a:avLst/>
          </a:prstGeom>
          <a:noFill/>
        </p:spPr>
        <p:txBody>
          <a:bodyPr wrap="none" rtlCol="0">
            <a:spAutoFit/>
          </a:bodyPr>
          <a:lstStyle/>
          <a:p>
            <a:r>
              <a:rPr lang="en-GB" sz="800" b="1" dirty="0"/>
              <a:t>180</a:t>
            </a:r>
          </a:p>
        </p:txBody>
      </p:sp>
      <p:sp>
        <p:nvSpPr>
          <p:cNvPr id="50" name="TextBox 49"/>
          <p:cNvSpPr txBox="1"/>
          <p:nvPr/>
        </p:nvSpPr>
        <p:spPr>
          <a:xfrm>
            <a:off x="469765" y="2480578"/>
            <a:ext cx="338554" cy="215444"/>
          </a:xfrm>
          <a:prstGeom prst="rect">
            <a:avLst/>
          </a:prstGeom>
          <a:noFill/>
        </p:spPr>
        <p:txBody>
          <a:bodyPr wrap="none" rtlCol="0">
            <a:spAutoFit/>
          </a:bodyPr>
          <a:lstStyle/>
          <a:p>
            <a:r>
              <a:rPr lang="en-GB" sz="800" b="1" dirty="0"/>
              <a:t>130</a:t>
            </a:r>
          </a:p>
        </p:txBody>
      </p:sp>
      <p:sp>
        <p:nvSpPr>
          <p:cNvPr id="51" name="TextBox 50"/>
          <p:cNvSpPr txBox="1"/>
          <p:nvPr/>
        </p:nvSpPr>
        <p:spPr>
          <a:xfrm>
            <a:off x="469765" y="2849382"/>
            <a:ext cx="338554" cy="215444"/>
          </a:xfrm>
          <a:prstGeom prst="rect">
            <a:avLst/>
          </a:prstGeom>
          <a:noFill/>
        </p:spPr>
        <p:txBody>
          <a:bodyPr wrap="none" rtlCol="0">
            <a:spAutoFit/>
          </a:bodyPr>
          <a:lstStyle/>
          <a:p>
            <a:r>
              <a:rPr lang="en-GB" sz="800" b="1" dirty="0"/>
              <a:t>100</a:t>
            </a:r>
          </a:p>
        </p:txBody>
      </p:sp>
      <p:sp>
        <p:nvSpPr>
          <p:cNvPr id="52" name="TextBox 51"/>
          <p:cNvSpPr txBox="1"/>
          <p:nvPr/>
        </p:nvSpPr>
        <p:spPr>
          <a:xfrm>
            <a:off x="514943" y="3563281"/>
            <a:ext cx="287258" cy="215444"/>
          </a:xfrm>
          <a:prstGeom prst="rect">
            <a:avLst/>
          </a:prstGeom>
          <a:noFill/>
        </p:spPr>
        <p:txBody>
          <a:bodyPr wrap="none" rtlCol="0">
            <a:spAutoFit/>
          </a:bodyPr>
          <a:lstStyle/>
          <a:p>
            <a:r>
              <a:rPr lang="en-GB" sz="800" b="1" dirty="0"/>
              <a:t>50</a:t>
            </a:r>
          </a:p>
        </p:txBody>
      </p:sp>
      <p:sp>
        <p:nvSpPr>
          <p:cNvPr id="53" name="TextBox 52"/>
          <p:cNvSpPr txBox="1"/>
          <p:nvPr/>
        </p:nvSpPr>
        <p:spPr>
          <a:xfrm>
            <a:off x="521061" y="3930038"/>
            <a:ext cx="287258" cy="215444"/>
          </a:xfrm>
          <a:prstGeom prst="rect">
            <a:avLst/>
          </a:prstGeom>
          <a:noFill/>
        </p:spPr>
        <p:txBody>
          <a:bodyPr wrap="none" rtlCol="0">
            <a:spAutoFit/>
          </a:bodyPr>
          <a:lstStyle/>
          <a:p>
            <a:r>
              <a:rPr lang="en-GB" sz="800" b="1" dirty="0"/>
              <a:t>40</a:t>
            </a:r>
          </a:p>
        </p:txBody>
      </p:sp>
      <p:sp>
        <p:nvSpPr>
          <p:cNvPr id="54" name="TextBox 22"/>
          <p:cNvSpPr txBox="1"/>
          <p:nvPr/>
        </p:nvSpPr>
        <p:spPr>
          <a:xfrm rot="16200000">
            <a:off x="4429625" y="1196581"/>
            <a:ext cx="1048388"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Input</a:t>
            </a:r>
          </a:p>
        </p:txBody>
      </p:sp>
      <p:sp>
        <p:nvSpPr>
          <p:cNvPr id="55" name="TextBox 34"/>
          <p:cNvSpPr txBox="1"/>
          <p:nvPr/>
        </p:nvSpPr>
        <p:spPr>
          <a:xfrm>
            <a:off x="5054217" y="755405"/>
            <a:ext cx="646368"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+NEM</a:t>
            </a:r>
          </a:p>
        </p:txBody>
      </p:sp>
      <p:sp>
        <p:nvSpPr>
          <p:cNvPr id="56" name="TextBox 38"/>
          <p:cNvSpPr txBox="1"/>
          <p:nvPr/>
        </p:nvSpPr>
        <p:spPr>
          <a:xfrm rot="16200000">
            <a:off x="5054829" y="1416835"/>
            <a:ext cx="60788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IgG</a:t>
            </a:r>
          </a:p>
        </p:txBody>
      </p:sp>
      <p:sp>
        <p:nvSpPr>
          <p:cNvPr id="57" name="TextBox 39"/>
          <p:cNvSpPr txBox="1"/>
          <p:nvPr/>
        </p:nvSpPr>
        <p:spPr>
          <a:xfrm rot="16200000">
            <a:off x="5358065" y="1315122"/>
            <a:ext cx="811306"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ZMYM2</a:t>
            </a:r>
          </a:p>
        </p:txBody>
      </p:sp>
      <p:sp>
        <p:nvSpPr>
          <p:cNvPr id="58" name="TextBox 40"/>
          <p:cNvSpPr txBox="1"/>
          <p:nvPr/>
        </p:nvSpPr>
        <p:spPr>
          <a:xfrm rot="16200000">
            <a:off x="5812476" y="1364583"/>
            <a:ext cx="712383"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Input</a:t>
            </a:r>
          </a:p>
        </p:txBody>
      </p:sp>
      <p:sp>
        <p:nvSpPr>
          <p:cNvPr id="59" name="TextBox 41"/>
          <p:cNvSpPr txBox="1"/>
          <p:nvPr/>
        </p:nvSpPr>
        <p:spPr>
          <a:xfrm rot="16200000">
            <a:off x="6217424" y="1364582"/>
            <a:ext cx="712385"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IgG</a:t>
            </a:r>
          </a:p>
        </p:txBody>
      </p:sp>
      <p:sp>
        <p:nvSpPr>
          <p:cNvPr id="60" name="TextBox 42"/>
          <p:cNvSpPr txBox="1"/>
          <p:nvPr/>
        </p:nvSpPr>
        <p:spPr>
          <a:xfrm rot="16200000">
            <a:off x="6572912" y="1315121"/>
            <a:ext cx="811307"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ZMYM2</a:t>
            </a:r>
          </a:p>
        </p:txBody>
      </p:sp>
      <p:cxnSp>
        <p:nvCxnSpPr>
          <p:cNvPr id="61" name="Straight Connector 60"/>
          <p:cNvCxnSpPr/>
          <p:nvPr/>
        </p:nvCxnSpPr>
        <p:spPr>
          <a:xfrm flipH="1">
            <a:off x="4900283" y="1063182"/>
            <a:ext cx="95423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TextBox 49"/>
          <p:cNvSpPr txBox="1"/>
          <p:nvPr/>
        </p:nvSpPr>
        <p:spPr>
          <a:xfrm>
            <a:off x="6284471" y="762833"/>
            <a:ext cx="646368"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-NEM</a:t>
            </a:r>
          </a:p>
        </p:txBody>
      </p:sp>
      <p:cxnSp>
        <p:nvCxnSpPr>
          <p:cNvPr id="63" name="Straight Connector 62"/>
          <p:cNvCxnSpPr/>
          <p:nvPr/>
        </p:nvCxnSpPr>
        <p:spPr>
          <a:xfrm flipH="1">
            <a:off x="6130537" y="1070610"/>
            <a:ext cx="95423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4236718" y="2097575"/>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4236718" y="2231132"/>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4236718" y="2358037"/>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4236718" y="2566135"/>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4236718" y="2826870"/>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4236718" y="3106182"/>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4236718" y="3432700"/>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4236718" y="3774518"/>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81081" y="1679669"/>
            <a:ext cx="388248" cy="246221"/>
          </a:xfrm>
          <a:prstGeom prst="rect">
            <a:avLst/>
          </a:prstGeom>
          <a:noFill/>
        </p:spPr>
        <p:txBody>
          <a:bodyPr wrap="none" rtlCol="0">
            <a:spAutoFit/>
          </a:bodyPr>
          <a:lstStyle/>
          <a:p>
            <a:r>
              <a:rPr lang="en-GB" sz="1000" b="1" dirty="0" err="1"/>
              <a:t>kDa</a:t>
            </a:r>
            <a:endParaRPr lang="en-GB" sz="1000" b="1" dirty="0"/>
          </a:p>
        </p:txBody>
      </p:sp>
      <p:sp>
        <p:nvSpPr>
          <p:cNvPr id="73" name="TextBox 72"/>
          <p:cNvSpPr txBox="1"/>
          <p:nvPr/>
        </p:nvSpPr>
        <p:spPr>
          <a:xfrm>
            <a:off x="3947253" y="1995677"/>
            <a:ext cx="338554" cy="215444"/>
          </a:xfrm>
          <a:prstGeom prst="rect">
            <a:avLst/>
          </a:prstGeom>
          <a:noFill/>
        </p:spPr>
        <p:txBody>
          <a:bodyPr wrap="none" rtlCol="0">
            <a:spAutoFit/>
          </a:bodyPr>
          <a:lstStyle/>
          <a:p>
            <a:r>
              <a:rPr lang="en-GB" sz="800" b="1" dirty="0"/>
              <a:t>300</a:t>
            </a:r>
          </a:p>
        </p:txBody>
      </p:sp>
      <p:sp>
        <p:nvSpPr>
          <p:cNvPr id="74" name="TextBox 73"/>
          <p:cNvSpPr txBox="1"/>
          <p:nvPr/>
        </p:nvSpPr>
        <p:spPr>
          <a:xfrm>
            <a:off x="3947253" y="2123410"/>
            <a:ext cx="338554" cy="215444"/>
          </a:xfrm>
          <a:prstGeom prst="rect">
            <a:avLst/>
          </a:prstGeom>
          <a:noFill/>
        </p:spPr>
        <p:txBody>
          <a:bodyPr wrap="none" rtlCol="0">
            <a:spAutoFit/>
          </a:bodyPr>
          <a:lstStyle/>
          <a:p>
            <a:r>
              <a:rPr lang="en-GB" sz="800" b="1" dirty="0"/>
              <a:t>250</a:t>
            </a:r>
          </a:p>
        </p:txBody>
      </p:sp>
      <p:sp>
        <p:nvSpPr>
          <p:cNvPr id="75" name="TextBox 74"/>
          <p:cNvSpPr txBox="1"/>
          <p:nvPr/>
        </p:nvSpPr>
        <p:spPr>
          <a:xfrm>
            <a:off x="3998549" y="2998460"/>
            <a:ext cx="287258" cy="215444"/>
          </a:xfrm>
          <a:prstGeom prst="rect">
            <a:avLst/>
          </a:prstGeom>
          <a:noFill/>
        </p:spPr>
        <p:txBody>
          <a:bodyPr wrap="none" rtlCol="0">
            <a:spAutoFit/>
          </a:bodyPr>
          <a:lstStyle/>
          <a:p>
            <a:r>
              <a:rPr lang="en-GB" sz="800" b="1" dirty="0"/>
              <a:t>70</a:t>
            </a:r>
          </a:p>
        </p:txBody>
      </p:sp>
      <p:sp>
        <p:nvSpPr>
          <p:cNvPr id="76" name="TextBox 75"/>
          <p:cNvSpPr txBox="1"/>
          <p:nvPr/>
        </p:nvSpPr>
        <p:spPr>
          <a:xfrm>
            <a:off x="3947253" y="2242558"/>
            <a:ext cx="338554" cy="215444"/>
          </a:xfrm>
          <a:prstGeom prst="rect">
            <a:avLst/>
          </a:prstGeom>
          <a:noFill/>
        </p:spPr>
        <p:txBody>
          <a:bodyPr wrap="none" rtlCol="0">
            <a:spAutoFit/>
          </a:bodyPr>
          <a:lstStyle/>
          <a:p>
            <a:r>
              <a:rPr lang="en-GB" sz="800" b="1" dirty="0"/>
              <a:t>180</a:t>
            </a:r>
          </a:p>
        </p:txBody>
      </p:sp>
      <p:sp>
        <p:nvSpPr>
          <p:cNvPr id="77" name="TextBox 76"/>
          <p:cNvSpPr txBox="1"/>
          <p:nvPr/>
        </p:nvSpPr>
        <p:spPr>
          <a:xfrm>
            <a:off x="3947253" y="2458413"/>
            <a:ext cx="338554" cy="215444"/>
          </a:xfrm>
          <a:prstGeom prst="rect">
            <a:avLst/>
          </a:prstGeom>
          <a:noFill/>
        </p:spPr>
        <p:txBody>
          <a:bodyPr wrap="none" rtlCol="0">
            <a:spAutoFit/>
          </a:bodyPr>
          <a:lstStyle/>
          <a:p>
            <a:r>
              <a:rPr lang="en-GB" sz="800" b="1" dirty="0"/>
              <a:t>130</a:t>
            </a:r>
          </a:p>
        </p:txBody>
      </p:sp>
      <p:sp>
        <p:nvSpPr>
          <p:cNvPr id="78" name="TextBox 77"/>
          <p:cNvSpPr txBox="1"/>
          <p:nvPr/>
        </p:nvSpPr>
        <p:spPr>
          <a:xfrm>
            <a:off x="3947253" y="2719148"/>
            <a:ext cx="338554" cy="215444"/>
          </a:xfrm>
          <a:prstGeom prst="rect">
            <a:avLst/>
          </a:prstGeom>
          <a:noFill/>
        </p:spPr>
        <p:txBody>
          <a:bodyPr wrap="none" rtlCol="0">
            <a:spAutoFit/>
          </a:bodyPr>
          <a:lstStyle/>
          <a:p>
            <a:r>
              <a:rPr lang="en-GB" sz="800" b="1" dirty="0"/>
              <a:t>100</a:t>
            </a:r>
          </a:p>
        </p:txBody>
      </p:sp>
      <p:sp>
        <p:nvSpPr>
          <p:cNvPr id="79" name="TextBox 78"/>
          <p:cNvSpPr txBox="1"/>
          <p:nvPr/>
        </p:nvSpPr>
        <p:spPr>
          <a:xfrm>
            <a:off x="3992431" y="3324978"/>
            <a:ext cx="287258" cy="215444"/>
          </a:xfrm>
          <a:prstGeom prst="rect">
            <a:avLst/>
          </a:prstGeom>
          <a:noFill/>
        </p:spPr>
        <p:txBody>
          <a:bodyPr wrap="none" rtlCol="0">
            <a:spAutoFit/>
          </a:bodyPr>
          <a:lstStyle/>
          <a:p>
            <a:r>
              <a:rPr lang="en-GB" sz="800" b="1" dirty="0"/>
              <a:t>50</a:t>
            </a:r>
          </a:p>
        </p:txBody>
      </p:sp>
      <p:sp>
        <p:nvSpPr>
          <p:cNvPr id="80" name="TextBox 79"/>
          <p:cNvSpPr txBox="1"/>
          <p:nvPr/>
        </p:nvSpPr>
        <p:spPr>
          <a:xfrm>
            <a:off x="3998549" y="3666796"/>
            <a:ext cx="287258" cy="215444"/>
          </a:xfrm>
          <a:prstGeom prst="rect">
            <a:avLst/>
          </a:prstGeom>
          <a:noFill/>
        </p:spPr>
        <p:txBody>
          <a:bodyPr wrap="none" rtlCol="0">
            <a:spAutoFit/>
          </a:bodyPr>
          <a:lstStyle/>
          <a:p>
            <a:r>
              <a:rPr lang="en-GB" sz="800" b="1" dirty="0"/>
              <a:t>40</a:t>
            </a:r>
          </a:p>
        </p:txBody>
      </p:sp>
      <p:pic>
        <p:nvPicPr>
          <p:cNvPr id="100" name="Picture 99"/>
          <p:cNvPicPr>
            <a:picLocks noChangeAspect="1"/>
          </p:cNvPicPr>
          <p:nvPr/>
        </p:nvPicPr>
        <p:blipFill rotWithShape="1">
          <a:blip r:embed="rId3" cstate="print">
            <a:extLst>
              <a:ext uri="{28A0092B-C50C-407E-A947-70E740481C1C}">
                <a14:useLocalDpi xmlns:a14="http://schemas.microsoft.com/office/drawing/2010/main" val="0"/>
              </a:ext>
            </a:extLst>
          </a:blip>
          <a:srcRect l="14162" t="21057" b="58991"/>
          <a:stretch/>
        </p:blipFill>
        <p:spPr>
          <a:xfrm>
            <a:off x="9795730" y="6049265"/>
            <a:ext cx="1276942" cy="246094"/>
          </a:xfrm>
          <a:prstGeom prst="rect">
            <a:avLst/>
          </a:prstGeom>
          <a:ln>
            <a:solidFill>
              <a:schemeClr val="tx1"/>
            </a:solidFill>
          </a:ln>
        </p:spPr>
      </p:pic>
      <p:pic>
        <p:nvPicPr>
          <p:cNvPr id="101" name="Picture 100"/>
          <p:cNvPicPr>
            <a:picLocks noChangeAspect="1"/>
          </p:cNvPicPr>
          <p:nvPr/>
        </p:nvPicPr>
        <p:blipFill rotWithShape="1">
          <a:blip r:embed="rId4" cstate="print">
            <a:extLst>
              <a:ext uri="{28A0092B-C50C-407E-A947-70E740481C1C}">
                <a14:useLocalDpi xmlns:a14="http://schemas.microsoft.com/office/drawing/2010/main" val="0"/>
              </a:ext>
            </a:extLst>
          </a:blip>
          <a:srcRect l="14208" t="12434" b="73304"/>
          <a:stretch/>
        </p:blipFill>
        <p:spPr>
          <a:xfrm>
            <a:off x="9803104" y="5805915"/>
            <a:ext cx="1275621" cy="179731"/>
          </a:xfrm>
          <a:prstGeom prst="rect">
            <a:avLst/>
          </a:prstGeom>
          <a:ln>
            <a:solidFill>
              <a:schemeClr val="tx1"/>
            </a:solidFill>
          </a:ln>
        </p:spPr>
      </p:pic>
      <p:sp>
        <p:nvSpPr>
          <p:cNvPr id="102" name="TextBox 11"/>
          <p:cNvSpPr txBox="1"/>
          <p:nvPr/>
        </p:nvSpPr>
        <p:spPr>
          <a:xfrm>
            <a:off x="11086566" y="5851883"/>
            <a:ext cx="726775"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IB: ZMYM2</a:t>
            </a:r>
          </a:p>
        </p:txBody>
      </p:sp>
      <p:sp>
        <p:nvSpPr>
          <p:cNvPr id="103" name="TextBox 12"/>
          <p:cNvSpPr txBox="1"/>
          <p:nvPr/>
        </p:nvSpPr>
        <p:spPr>
          <a:xfrm>
            <a:off x="11079772" y="6074383"/>
            <a:ext cx="726777"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IB: TRIM28</a:t>
            </a:r>
          </a:p>
        </p:txBody>
      </p:sp>
      <p:sp>
        <p:nvSpPr>
          <p:cNvPr id="104" name="TextBox 13"/>
          <p:cNvSpPr txBox="1"/>
          <p:nvPr/>
        </p:nvSpPr>
        <p:spPr>
          <a:xfrm rot="18300000">
            <a:off x="9693692" y="5501791"/>
            <a:ext cx="583118" cy="19114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Input</a:t>
            </a:r>
          </a:p>
        </p:txBody>
      </p:sp>
      <p:sp>
        <p:nvSpPr>
          <p:cNvPr id="105" name="TextBox 14"/>
          <p:cNvSpPr txBox="1"/>
          <p:nvPr/>
        </p:nvSpPr>
        <p:spPr>
          <a:xfrm>
            <a:off x="9919252" y="5276898"/>
            <a:ext cx="436571" cy="19114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+NEM</a:t>
            </a:r>
          </a:p>
        </p:txBody>
      </p:sp>
      <p:sp>
        <p:nvSpPr>
          <p:cNvPr id="106" name="TextBox 16"/>
          <p:cNvSpPr txBox="1"/>
          <p:nvPr/>
        </p:nvSpPr>
        <p:spPr>
          <a:xfrm rot="18300000">
            <a:off x="9946529" y="5576551"/>
            <a:ext cx="394474" cy="19114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IgG</a:t>
            </a:r>
          </a:p>
        </p:txBody>
      </p:sp>
      <p:sp>
        <p:nvSpPr>
          <p:cNvPr id="107" name="TextBox 17"/>
          <p:cNvSpPr txBox="1"/>
          <p:nvPr/>
        </p:nvSpPr>
        <p:spPr>
          <a:xfrm rot="18300000">
            <a:off x="10085228" y="5490377"/>
            <a:ext cx="599983"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ZMYM2</a:t>
            </a:r>
          </a:p>
        </p:txBody>
      </p:sp>
      <p:cxnSp>
        <p:nvCxnSpPr>
          <p:cNvPr id="108" name="Straight Connector 107"/>
          <p:cNvCxnSpPr/>
          <p:nvPr/>
        </p:nvCxnSpPr>
        <p:spPr>
          <a:xfrm flipH="1">
            <a:off x="9897583" y="5426514"/>
            <a:ext cx="46387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TextBox 22"/>
          <p:cNvSpPr txBox="1"/>
          <p:nvPr/>
        </p:nvSpPr>
        <p:spPr>
          <a:xfrm>
            <a:off x="10517301" y="5280510"/>
            <a:ext cx="427751" cy="19114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-NEM</a:t>
            </a:r>
          </a:p>
        </p:txBody>
      </p:sp>
      <p:cxnSp>
        <p:nvCxnSpPr>
          <p:cNvPr id="110" name="Straight Connector 109"/>
          <p:cNvCxnSpPr/>
          <p:nvPr/>
        </p:nvCxnSpPr>
        <p:spPr>
          <a:xfrm flipH="1">
            <a:off x="10495631" y="5430125"/>
            <a:ext cx="46387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1" name="TextBox 13"/>
          <p:cNvSpPr txBox="1"/>
          <p:nvPr/>
        </p:nvSpPr>
        <p:spPr>
          <a:xfrm rot="18300000">
            <a:off x="10272197" y="5490683"/>
            <a:ext cx="583118" cy="19114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Input</a:t>
            </a:r>
          </a:p>
        </p:txBody>
      </p:sp>
      <p:sp>
        <p:nvSpPr>
          <p:cNvPr id="112" name="TextBox 16"/>
          <p:cNvSpPr txBox="1"/>
          <p:nvPr/>
        </p:nvSpPr>
        <p:spPr>
          <a:xfrm rot="18300000">
            <a:off x="10525034" y="5565443"/>
            <a:ext cx="394474" cy="19114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IgG</a:t>
            </a:r>
          </a:p>
        </p:txBody>
      </p:sp>
      <p:sp>
        <p:nvSpPr>
          <p:cNvPr id="113" name="TextBox 17"/>
          <p:cNvSpPr txBox="1"/>
          <p:nvPr/>
        </p:nvSpPr>
        <p:spPr>
          <a:xfrm rot="18300000">
            <a:off x="10663733" y="5479269"/>
            <a:ext cx="599983"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ZMYM2</a:t>
            </a:r>
          </a:p>
        </p:txBody>
      </p:sp>
      <p:sp>
        <p:nvSpPr>
          <p:cNvPr id="114" name="TextBox 11"/>
          <p:cNvSpPr txBox="1"/>
          <p:nvPr/>
        </p:nvSpPr>
        <p:spPr>
          <a:xfrm>
            <a:off x="9572136" y="5572096"/>
            <a:ext cx="329828"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IP:</a:t>
            </a:r>
          </a:p>
        </p:txBody>
      </p:sp>
      <p:sp>
        <p:nvSpPr>
          <p:cNvPr id="115" name="TextBox 11"/>
          <p:cNvSpPr txBox="1"/>
          <p:nvPr/>
        </p:nvSpPr>
        <p:spPr>
          <a:xfrm>
            <a:off x="9773919" y="6297879"/>
            <a:ext cx="228819"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a:t>
            </a:r>
          </a:p>
        </p:txBody>
      </p:sp>
      <p:sp>
        <p:nvSpPr>
          <p:cNvPr id="116" name="TextBox 11"/>
          <p:cNvSpPr txBox="1"/>
          <p:nvPr/>
        </p:nvSpPr>
        <p:spPr>
          <a:xfrm>
            <a:off x="9996684" y="6297879"/>
            <a:ext cx="228819"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2</a:t>
            </a:r>
          </a:p>
        </p:txBody>
      </p:sp>
      <p:sp>
        <p:nvSpPr>
          <p:cNvPr id="117" name="TextBox 11"/>
          <p:cNvSpPr txBox="1"/>
          <p:nvPr/>
        </p:nvSpPr>
        <p:spPr>
          <a:xfrm>
            <a:off x="10184354" y="6297879"/>
            <a:ext cx="228819"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3</a:t>
            </a:r>
          </a:p>
        </p:txBody>
      </p:sp>
      <p:sp>
        <p:nvSpPr>
          <p:cNvPr id="118" name="TextBox 11"/>
          <p:cNvSpPr txBox="1"/>
          <p:nvPr/>
        </p:nvSpPr>
        <p:spPr>
          <a:xfrm>
            <a:off x="10383519" y="6297879"/>
            <a:ext cx="228819"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4</a:t>
            </a:r>
          </a:p>
        </p:txBody>
      </p:sp>
      <p:sp>
        <p:nvSpPr>
          <p:cNvPr id="119" name="TextBox 11"/>
          <p:cNvSpPr txBox="1"/>
          <p:nvPr/>
        </p:nvSpPr>
        <p:spPr>
          <a:xfrm>
            <a:off x="10584322" y="6297879"/>
            <a:ext cx="228819"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5</a:t>
            </a:r>
          </a:p>
        </p:txBody>
      </p:sp>
      <p:sp>
        <p:nvSpPr>
          <p:cNvPr id="120" name="TextBox 11"/>
          <p:cNvSpPr txBox="1"/>
          <p:nvPr/>
        </p:nvSpPr>
        <p:spPr>
          <a:xfrm>
            <a:off x="10783487" y="6297879"/>
            <a:ext cx="228819"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6</a:t>
            </a:r>
          </a:p>
        </p:txBody>
      </p:sp>
      <p:sp>
        <p:nvSpPr>
          <p:cNvPr id="121" name="TextBox 11">
            <a:extLst>
              <a:ext uri="{FF2B5EF4-FFF2-40B4-BE49-F238E27FC236}">
                <a16:creationId xmlns:a16="http://schemas.microsoft.com/office/drawing/2014/main" id="{0C0BCC6C-F2D1-9C4A-85A4-E25E0FC04908}"/>
              </a:ext>
            </a:extLst>
          </p:cNvPr>
          <p:cNvSpPr txBox="1"/>
          <p:nvPr/>
        </p:nvSpPr>
        <p:spPr>
          <a:xfrm>
            <a:off x="9493891" y="5739486"/>
            <a:ext cx="435878"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250-</a:t>
            </a:r>
          </a:p>
        </p:txBody>
      </p:sp>
      <p:sp>
        <p:nvSpPr>
          <p:cNvPr id="122" name="TextBox 11">
            <a:extLst>
              <a:ext uri="{FF2B5EF4-FFF2-40B4-BE49-F238E27FC236}">
                <a16:creationId xmlns:a16="http://schemas.microsoft.com/office/drawing/2014/main" id="{327EEEA1-B226-6A4D-B9B2-9BD3BBE504AD}"/>
              </a:ext>
            </a:extLst>
          </p:cNvPr>
          <p:cNvSpPr txBox="1"/>
          <p:nvPr/>
        </p:nvSpPr>
        <p:spPr>
          <a:xfrm>
            <a:off x="9490085" y="5830914"/>
            <a:ext cx="406752"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180-</a:t>
            </a:r>
          </a:p>
        </p:txBody>
      </p:sp>
      <p:sp>
        <p:nvSpPr>
          <p:cNvPr id="123" name="TextBox 11">
            <a:extLst>
              <a:ext uri="{FF2B5EF4-FFF2-40B4-BE49-F238E27FC236}">
                <a16:creationId xmlns:a16="http://schemas.microsoft.com/office/drawing/2014/main" id="{327EEEA1-B226-6A4D-B9B2-9BD3BBE504AD}"/>
              </a:ext>
            </a:extLst>
          </p:cNvPr>
          <p:cNvSpPr txBox="1"/>
          <p:nvPr/>
        </p:nvSpPr>
        <p:spPr>
          <a:xfrm>
            <a:off x="9482557" y="6026593"/>
            <a:ext cx="406752"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130-</a:t>
            </a:r>
          </a:p>
        </p:txBody>
      </p:sp>
      <p:sp>
        <p:nvSpPr>
          <p:cNvPr id="124" name="TextBox 11">
            <a:extLst>
              <a:ext uri="{FF2B5EF4-FFF2-40B4-BE49-F238E27FC236}">
                <a16:creationId xmlns:a16="http://schemas.microsoft.com/office/drawing/2014/main" id="{327EEEA1-B226-6A4D-B9B2-9BD3BBE504AD}"/>
              </a:ext>
            </a:extLst>
          </p:cNvPr>
          <p:cNvSpPr txBox="1"/>
          <p:nvPr/>
        </p:nvSpPr>
        <p:spPr>
          <a:xfrm>
            <a:off x="9480982" y="6160359"/>
            <a:ext cx="406752"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100-</a:t>
            </a:r>
          </a:p>
        </p:txBody>
      </p:sp>
      <p:sp>
        <p:nvSpPr>
          <p:cNvPr id="2" name="Rectangle 1"/>
          <p:cNvSpPr/>
          <p:nvPr/>
        </p:nvSpPr>
        <p:spPr>
          <a:xfrm>
            <a:off x="9441879" y="5212080"/>
            <a:ext cx="2371462" cy="138822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5" name="Picture 124"/>
          <p:cNvPicPr>
            <a:picLocks noChangeAspect="1"/>
          </p:cNvPicPr>
          <p:nvPr/>
        </p:nvPicPr>
        <p:blipFill rotWithShape="1">
          <a:blip r:embed="rId3" cstate="print">
            <a:extLst>
              <a:ext uri="{28A0092B-C50C-407E-A947-70E740481C1C}">
                <a14:useLocalDpi xmlns:a14="http://schemas.microsoft.com/office/drawing/2010/main" val="0"/>
              </a:ext>
            </a:extLst>
          </a:blip>
          <a:srcRect l="-170" t="-825" b="406"/>
          <a:stretch/>
        </p:blipFill>
        <p:spPr>
          <a:xfrm>
            <a:off x="4433790" y="1836797"/>
            <a:ext cx="3060000" cy="2543445"/>
          </a:xfrm>
          <a:prstGeom prst="rect">
            <a:avLst/>
          </a:prstGeom>
          <a:ln>
            <a:solidFill>
              <a:schemeClr val="tx1"/>
            </a:solidFill>
          </a:ln>
        </p:spPr>
      </p:pic>
      <p:sp>
        <p:nvSpPr>
          <p:cNvPr id="99" name="Rectangle 98"/>
          <p:cNvSpPr/>
          <p:nvPr/>
        </p:nvSpPr>
        <p:spPr>
          <a:xfrm>
            <a:off x="4809857" y="2444677"/>
            <a:ext cx="2581963" cy="44050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922253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658</TotalTime>
  <Words>148</Words>
  <Application>Microsoft Macintosh PowerPoint</Application>
  <PresentationFormat>Widescreen</PresentationFormat>
  <Paragraphs>58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University of Manchester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Zongling Ji</dc:creator>
  <cp:lastModifiedBy>James Gilbert</cp:lastModifiedBy>
  <cp:revision>109</cp:revision>
  <dcterms:created xsi:type="dcterms:W3CDTF">2023-06-22T12:27:32Z</dcterms:created>
  <dcterms:modified xsi:type="dcterms:W3CDTF">2023-10-20T11:01:46Z</dcterms:modified>
</cp:coreProperties>
</file>