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4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30519-E7BD-4BC3-9492-91410F62AB88}" type="datetimeFigureOut">
              <a:rPr lang="en-GB" smtClean="0"/>
              <a:t>20/10/2023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1AA0-DA23-4690-A302-65C19C428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4085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30519-E7BD-4BC3-9492-91410F62AB88}" type="datetimeFigureOut">
              <a:rPr lang="en-GB" smtClean="0"/>
              <a:t>20/10/2023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1AA0-DA23-4690-A302-65C19C428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7457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30519-E7BD-4BC3-9492-91410F62AB88}" type="datetimeFigureOut">
              <a:rPr lang="en-GB" smtClean="0"/>
              <a:t>20/10/2023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1AA0-DA23-4690-A302-65C19C428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2839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30519-E7BD-4BC3-9492-91410F62AB88}" type="datetimeFigureOut">
              <a:rPr lang="en-GB" smtClean="0"/>
              <a:t>20/10/2023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1AA0-DA23-4690-A302-65C19C428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2829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30519-E7BD-4BC3-9492-91410F62AB88}" type="datetimeFigureOut">
              <a:rPr lang="en-GB" smtClean="0"/>
              <a:t>20/10/2023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1AA0-DA23-4690-A302-65C19C428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6905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30519-E7BD-4BC3-9492-91410F62AB88}" type="datetimeFigureOut">
              <a:rPr lang="en-GB" smtClean="0"/>
              <a:t>20/10/2023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1AA0-DA23-4690-A302-65C19C428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6891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30519-E7BD-4BC3-9492-91410F62AB88}" type="datetimeFigureOut">
              <a:rPr lang="en-GB" smtClean="0"/>
              <a:t>20/10/2023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1AA0-DA23-4690-A302-65C19C428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2413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30519-E7BD-4BC3-9492-91410F62AB88}" type="datetimeFigureOut">
              <a:rPr lang="en-GB" smtClean="0"/>
              <a:t>20/10/2023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1AA0-DA23-4690-A302-65C19C428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2055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30519-E7BD-4BC3-9492-91410F62AB88}" type="datetimeFigureOut">
              <a:rPr lang="en-GB" smtClean="0"/>
              <a:t>20/10/2023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1AA0-DA23-4690-A302-65C19C428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268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30519-E7BD-4BC3-9492-91410F62AB88}" type="datetimeFigureOut">
              <a:rPr lang="en-GB" smtClean="0"/>
              <a:t>20/10/2023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1AA0-DA23-4690-A302-65C19C428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1705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30519-E7BD-4BC3-9492-91410F62AB88}" type="datetimeFigureOut">
              <a:rPr lang="en-GB" smtClean="0"/>
              <a:t>20/10/2023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1AA0-DA23-4690-A302-65C19C428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8927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330519-E7BD-4BC3-9492-91410F62AB88}" type="datetimeFigureOut">
              <a:rPr lang="en-GB" smtClean="0"/>
              <a:t>20/10/2023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51AA0-DA23-4690-A302-65C19C428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8957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9352768" y="5486434"/>
            <a:ext cx="2543667" cy="882027"/>
            <a:chOff x="190439" y="5168141"/>
            <a:chExt cx="3661881" cy="1269769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2350" r="33423"/>
            <a:stretch/>
          </p:blipFill>
          <p:spPr>
            <a:xfrm>
              <a:off x="1028978" y="6026150"/>
              <a:ext cx="1917422" cy="41176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24" r="33643"/>
            <a:stretch/>
          </p:blipFill>
          <p:spPr>
            <a:xfrm>
              <a:off x="1028978" y="5632450"/>
              <a:ext cx="1911072" cy="3294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3" name="TextBox 4"/>
            <p:cNvSpPr txBox="1"/>
            <p:nvPr/>
          </p:nvSpPr>
          <p:spPr>
            <a:xfrm>
              <a:off x="2924165" y="5554696"/>
              <a:ext cx="928155" cy="2880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IB: ZMYM2</a:t>
              </a:r>
            </a:p>
          </p:txBody>
        </p:sp>
        <p:sp>
          <p:nvSpPr>
            <p:cNvPr id="14" name="TextBox 5"/>
            <p:cNvSpPr txBox="1"/>
            <p:nvPr/>
          </p:nvSpPr>
          <p:spPr>
            <a:xfrm>
              <a:off x="2924165" y="5997821"/>
              <a:ext cx="921232" cy="2880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IB: </a:t>
              </a:r>
              <a:r>
                <a:rPr lang="el-GR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en-GB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-Actin</a:t>
              </a:r>
            </a:p>
          </p:txBody>
        </p:sp>
        <p:sp>
          <p:nvSpPr>
            <p:cNvPr id="15" name="TextBox 6"/>
            <p:cNvSpPr txBox="1"/>
            <p:nvPr/>
          </p:nvSpPr>
          <p:spPr>
            <a:xfrm>
              <a:off x="190439" y="5383971"/>
              <a:ext cx="870463" cy="2880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siZMYM2:</a:t>
              </a:r>
            </a:p>
          </p:txBody>
        </p:sp>
        <p:sp>
          <p:nvSpPr>
            <p:cNvPr id="16" name="TextBox 7"/>
            <p:cNvSpPr txBox="1"/>
            <p:nvPr/>
          </p:nvSpPr>
          <p:spPr>
            <a:xfrm>
              <a:off x="1358236" y="5391266"/>
              <a:ext cx="21512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</a:p>
          </p:txBody>
        </p:sp>
        <p:sp>
          <p:nvSpPr>
            <p:cNvPr id="17" name="TextBox 8"/>
            <p:cNvSpPr txBox="1"/>
            <p:nvPr/>
          </p:nvSpPr>
          <p:spPr>
            <a:xfrm>
              <a:off x="1690976" y="5391266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</a:p>
          </p:txBody>
        </p:sp>
        <p:sp>
          <p:nvSpPr>
            <p:cNvPr id="18" name="TextBox 9"/>
            <p:cNvSpPr txBox="1"/>
            <p:nvPr/>
          </p:nvSpPr>
          <p:spPr>
            <a:xfrm>
              <a:off x="2311192" y="5391266"/>
              <a:ext cx="21512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</a:p>
          </p:txBody>
        </p:sp>
        <p:sp>
          <p:nvSpPr>
            <p:cNvPr id="19" name="TextBox 10"/>
            <p:cNvSpPr txBox="1"/>
            <p:nvPr/>
          </p:nvSpPr>
          <p:spPr>
            <a:xfrm>
              <a:off x="2629979" y="5391266"/>
              <a:ext cx="23756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1399469" y="5417642"/>
              <a:ext cx="46995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2350029" y="5423587"/>
              <a:ext cx="46995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13"/>
            <p:cNvSpPr txBox="1"/>
            <p:nvPr/>
          </p:nvSpPr>
          <p:spPr>
            <a:xfrm>
              <a:off x="1450162" y="5168141"/>
              <a:ext cx="31451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1st</a:t>
              </a:r>
            </a:p>
          </p:txBody>
        </p:sp>
        <p:sp>
          <p:nvSpPr>
            <p:cNvPr id="23" name="TextBox 14"/>
            <p:cNvSpPr txBox="1"/>
            <p:nvPr/>
          </p:nvSpPr>
          <p:spPr>
            <a:xfrm>
              <a:off x="2382398" y="5168141"/>
              <a:ext cx="34336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2nd</a:t>
              </a:r>
            </a:p>
          </p:txBody>
        </p:sp>
      </p:grpSp>
      <p:sp>
        <p:nvSpPr>
          <p:cNvPr id="3" name="Rectangle 2"/>
          <p:cNvSpPr>
            <a:spLocks noChangeAspect="1" noChangeArrowheads="1"/>
          </p:cNvSpPr>
          <p:nvPr/>
        </p:nvSpPr>
        <p:spPr bwMode="auto">
          <a:xfrm>
            <a:off x="9323185" y="5401271"/>
            <a:ext cx="102592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</a:t>
            </a:r>
            <a:endParaRPr lang="en-GB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16"/>
          <p:cNvSpPr txBox="1"/>
          <p:nvPr/>
        </p:nvSpPr>
        <p:spPr>
          <a:xfrm rot="18600000">
            <a:off x="9875280" y="5551346"/>
            <a:ext cx="4796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b="1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</a:p>
        </p:txBody>
      </p:sp>
      <p:sp>
        <p:nvSpPr>
          <p:cNvPr id="5" name="TextBox 17"/>
          <p:cNvSpPr txBox="1"/>
          <p:nvPr/>
        </p:nvSpPr>
        <p:spPr>
          <a:xfrm rot="18600000">
            <a:off x="10537444" y="5537479"/>
            <a:ext cx="47961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b="1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</a:p>
        </p:txBody>
      </p:sp>
      <p:sp>
        <p:nvSpPr>
          <p:cNvPr id="6" name="TextBox 18"/>
          <p:cNvSpPr txBox="1"/>
          <p:nvPr/>
        </p:nvSpPr>
        <p:spPr>
          <a:xfrm>
            <a:off x="9443591" y="5854968"/>
            <a:ext cx="55335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b="1" dirty="0">
                <a:latin typeface="Arial" panose="020B0604020202020204" pitchFamily="34" charset="0"/>
                <a:cs typeface="Arial" panose="020B0604020202020204" pitchFamily="34" charset="0"/>
              </a:rPr>
              <a:t>180 </a:t>
            </a:r>
            <a:r>
              <a:rPr lang="en-GB" sz="7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r>
              <a:rPr lang="en-GB" sz="7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7" name="TextBox 19"/>
          <p:cNvSpPr txBox="1"/>
          <p:nvPr/>
        </p:nvSpPr>
        <p:spPr>
          <a:xfrm>
            <a:off x="9487136" y="6023517"/>
            <a:ext cx="50366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b="1" dirty="0"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r>
              <a:rPr lang="en-GB" sz="7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r>
              <a:rPr lang="en-GB" sz="7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8" name="TextBox 20"/>
          <p:cNvSpPr txBox="1"/>
          <p:nvPr/>
        </p:nvSpPr>
        <p:spPr>
          <a:xfrm>
            <a:off x="9487136" y="6231257"/>
            <a:ext cx="50366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b="1" dirty="0">
                <a:latin typeface="Arial" panose="020B0604020202020204" pitchFamily="34" charset="0"/>
                <a:cs typeface="Arial" panose="020B0604020202020204" pitchFamily="34" charset="0"/>
              </a:rPr>
              <a:t>40 </a:t>
            </a:r>
            <a:r>
              <a:rPr lang="en-GB" sz="7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r>
              <a:rPr lang="en-GB" sz="7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11283215" y="5948171"/>
            <a:ext cx="134635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11298626" y="6261944"/>
            <a:ext cx="134635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9202189" y="5295207"/>
            <a:ext cx="2851266" cy="13549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9131" y="1937072"/>
            <a:ext cx="2880000" cy="2181135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466" y="1937072"/>
            <a:ext cx="2880000" cy="2181135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2448031" y="2184756"/>
            <a:ext cx="1645921" cy="3090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6118171" y="3100647"/>
            <a:ext cx="1710970" cy="4017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4"/>
          <p:cNvSpPr txBox="1"/>
          <p:nvPr/>
        </p:nvSpPr>
        <p:spPr>
          <a:xfrm>
            <a:off x="3417653" y="4197686"/>
            <a:ext cx="6447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b="1" dirty="0">
                <a:latin typeface="Arial" panose="020B0604020202020204" pitchFamily="34" charset="0"/>
                <a:cs typeface="Arial" panose="020B0604020202020204" pitchFamily="34" charset="0"/>
              </a:rPr>
              <a:t>IB: ZMYM2</a:t>
            </a:r>
          </a:p>
        </p:txBody>
      </p:sp>
      <p:sp>
        <p:nvSpPr>
          <p:cNvPr id="36" name="TextBox 5"/>
          <p:cNvSpPr txBox="1"/>
          <p:nvPr/>
        </p:nvSpPr>
        <p:spPr>
          <a:xfrm>
            <a:off x="7380750" y="4197686"/>
            <a:ext cx="63991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b="1" dirty="0">
                <a:latin typeface="Arial" panose="020B0604020202020204" pitchFamily="34" charset="0"/>
                <a:cs typeface="Arial" panose="020B0604020202020204" pitchFamily="34" charset="0"/>
              </a:rPr>
              <a:t>IB: </a:t>
            </a:r>
            <a:r>
              <a:rPr lang="el-GR" sz="700" b="1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GB" sz="700" b="1" dirty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</a:p>
        </p:txBody>
      </p:sp>
      <p:sp>
        <p:nvSpPr>
          <p:cNvPr id="37" name="TextBox 6"/>
          <p:cNvSpPr txBox="1"/>
          <p:nvPr/>
        </p:nvSpPr>
        <p:spPr>
          <a:xfrm>
            <a:off x="1850158" y="1683245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siZMYM2:</a:t>
            </a:r>
          </a:p>
        </p:txBody>
      </p:sp>
      <p:sp>
        <p:nvSpPr>
          <p:cNvPr id="38" name="TextBox 7"/>
          <p:cNvSpPr txBox="1"/>
          <p:nvPr/>
        </p:nvSpPr>
        <p:spPr>
          <a:xfrm>
            <a:off x="2717928" y="1676029"/>
            <a:ext cx="2183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39" name="TextBox 8"/>
          <p:cNvSpPr txBox="1"/>
          <p:nvPr/>
        </p:nvSpPr>
        <p:spPr>
          <a:xfrm>
            <a:off x="2990626" y="1676029"/>
            <a:ext cx="24397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40" name="TextBox 9"/>
          <p:cNvSpPr txBox="1"/>
          <p:nvPr/>
        </p:nvSpPr>
        <p:spPr>
          <a:xfrm>
            <a:off x="4336445" y="1676029"/>
            <a:ext cx="2183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41" name="TextBox 10"/>
          <p:cNvSpPr txBox="1"/>
          <p:nvPr/>
        </p:nvSpPr>
        <p:spPr>
          <a:xfrm>
            <a:off x="4607763" y="1676029"/>
            <a:ext cx="24397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cxnSp>
        <p:nvCxnSpPr>
          <p:cNvPr id="42" name="Straight Connector 41"/>
          <p:cNvCxnSpPr/>
          <p:nvPr/>
        </p:nvCxnSpPr>
        <p:spPr>
          <a:xfrm>
            <a:off x="2813070" y="1737038"/>
            <a:ext cx="32644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4438236" y="1737038"/>
            <a:ext cx="32644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13"/>
          <p:cNvSpPr txBox="1"/>
          <p:nvPr/>
        </p:nvSpPr>
        <p:spPr>
          <a:xfrm>
            <a:off x="2831657" y="1506348"/>
            <a:ext cx="3337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1st</a:t>
            </a:r>
          </a:p>
        </p:txBody>
      </p:sp>
      <p:sp>
        <p:nvSpPr>
          <p:cNvPr id="45" name="TextBox 14"/>
          <p:cNvSpPr txBox="1"/>
          <p:nvPr/>
        </p:nvSpPr>
        <p:spPr>
          <a:xfrm>
            <a:off x="4460720" y="1506348"/>
            <a:ext cx="3449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3rd</a:t>
            </a:r>
          </a:p>
        </p:txBody>
      </p:sp>
      <p:sp>
        <p:nvSpPr>
          <p:cNvPr id="47" name="TextBox 16"/>
          <p:cNvSpPr txBox="1"/>
          <p:nvPr/>
        </p:nvSpPr>
        <p:spPr>
          <a:xfrm rot="18600000">
            <a:off x="2416474" y="1556411"/>
            <a:ext cx="5229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</a:p>
        </p:txBody>
      </p:sp>
      <p:sp>
        <p:nvSpPr>
          <p:cNvPr id="48" name="TextBox 17"/>
          <p:cNvSpPr txBox="1"/>
          <p:nvPr/>
        </p:nvSpPr>
        <p:spPr>
          <a:xfrm rot="18600000">
            <a:off x="3220163" y="1543923"/>
            <a:ext cx="5229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</a:p>
        </p:txBody>
      </p:sp>
      <p:sp>
        <p:nvSpPr>
          <p:cNvPr id="49" name="TextBox 18"/>
          <p:cNvSpPr txBox="1"/>
          <p:nvPr/>
        </p:nvSpPr>
        <p:spPr>
          <a:xfrm>
            <a:off x="2005888" y="2293763"/>
            <a:ext cx="33374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b="1" dirty="0">
                <a:latin typeface="Arial" panose="020B0604020202020204" pitchFamily="34" charset="0"/>
                <a:cs typeface="Arial" panose="020B0604020202020204" pitchFamily="34" charset="0"/>
              </a:rPr>
              <a:t>180</a:t>
            </a:r>
          </a:p>
        </p:txBody>
      </p:sp>
      <p:sp>
        <p:nvSpPr>
          <p:cNvPr id="50" name="TextBox 19"/>
          <p:cNvSpPr txBox="1"/>
          <p:nvPr/>
        </p:nvSpPr>
        <p:spPr>
          <a:xfrm>
            <a:off x="2005888" y="2413388"/>
            <a:ext cx="33374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b="1" dirty="0">
                <a:latin typeface="Arial" panose="020B0604020202020204" pitchFamily="34" charset="0"/>
                <a:cs typeface="Arial" panose="020B0604020202020204" pitchFamily="34" charset="0"/>
              </a:rPr>
              <a:t>130</a:t>
            </a:r>
          </a:p>
        </p:txBody>
      </p:sp>
      <p:sp>
        <p:nvSpPr>
          <p:cNvPr id="51" name="TextBox 20"/>
          <p:cNvSpPr txBox="1"/>
          <p:nvPr/>
        </p:nvSpPr>
        <p:spPr>
          <a:xfrm>
            <a:off x="2005888" y="2670052"/>
            <a:ext cx="33374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b="1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55" name="TextBox 16"/>
          <p:cNvSpPr txBox="1"/>
          <p:nvPr/>
        </p:nvSpPr>
        <p:spPr>
          <a:xfrm rot="18600000">
            <a:off x="4023971" y="1556412"/>
            <a:ext cx="5229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</a:p>
        </p:txBody>
      </p:sp>
      <p:sp>
        <p:nvSpPr>
          <p:cNvPr id="56" name="TextBox 9"/>
          <p:cNvSpPr txBox="1"/>
          <p:nvPr/>
        </p:nvSpPr>
        <p:spPr>
          <a:xfrm>
            <a:off x="3503028" y="1676029"/>
            <a:ext cx="2183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57" name="TextBox 10"/>
          <p:cNvSpPr txBox="1"/>
          <p:nvPr/>
        </p:nvSpPr>
        <p:spPr>
          <a:xfrm>
            <a:off x="3724468" y="1676029"/>
            <a:ext cx="24397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cxnSp>
        <p:nvCxnSpPr>
          <p:cNvPr id="58" name="Straight Connector 57"/>
          <p:cNvCxnSpPr/>
          <p:nvPr/>
        </p:nvCxnSpPr>
        <p:spPr>
          <a:xfrm>
            <a:off x="3555673" y="1737038"/>
            <a:ext cx="32644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13"/>
          <p:cNvSpPr txBox="1"/>
          <p:nvPr/>
        </p:nvSpPr>
        <p:spPr>
          <a:xfrm>
            <a:off x="3531491" y="1506348"/>
            <a:ext cx="3674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2nd</a:t>
            </a:r>
          </a:p>
        </p:txBody>
      </p:sp>
      <p:sp>
        <p:nvSpPr>
          <p:cNvPr id="60" name="TextBox 19"/>
          <p:cNvSpPr txBox="1"/>
          <p:nvPr/>
        </p:nvSpPr>
        <p:spPr>
          <a:xfrm>
            <a:off x="2055582" y="2828791"/>
            <a:ext cx="28405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b="1" dirty="0"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</a:p>
        </p:txBody>
      </p:sp>
      <p:sp>
        <p:nvSpPr>
          <p:cNvPr id="61" name="TextBox 20"/>
          <p:cNvSpPr txBox="1"/>
          <p:nvPr/>
        </p:nvSpPr>
        <p:spPr>
          <a:xfrm>
            <a:off x="2055582" y="3103035"/>
            <a:ext cx="28405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b="1" dirty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</a:p>
        </p:txBody>
      </p:sp>
      <p:sp>
        <p:nvSpPr>
          <p:cNvPr id="62" name="TextBox 18"/>
          <p:cNvSpPr txBox="1"/>
          <p:nvPr/>
        </p:nvSpPr>
        <p:spPr>
          <a:xfrm>
            <a:off x="1991462" y="1930197"/>
            <a:ext cx="34817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Box 20"/>
          <p:cNvSpPr txBox="1"/>
          <p:nvPr/>
        </p:nvSpPr>
        <p:spPr>
          <a:xfrm>
            <a:off x="2055582" y="3355191"/>
            <a:ext cx="28405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b="1" dirty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</a:p>
        </p:txBody>
      </p:sp>
      <p:sp>
        <p:nvSpPr>
          <p:cNvPr id="64" name="TextBox 20"/>
          <p:cNvSpPr txBox="1"/>
          <p:nvPr/>
        </p:nvSpPr>
        <p:spPr>
          <a:xfrm>
            <a:off x="2055582" y="3603846"/>
            <a:ext cx="28405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b="1" dirty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</a:p>
        </p:txBody>
      </p:sp>
      <p:cxnSp>
        <p:nvCxnSpPr>
          <p:cNvPr id="69" name="Straight Connector 68"/>
          <p:cNvCxnSpPr/>
          <p:nvPr/>
        </p:nvCxnSpPr>
        <p:spPr>
          <a:xfrm>
            <a:off x="2266671" y="2513415"/>
            <a:ext cx="14121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2266671" y="2513415"/>
            <a:ext cx="14121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2266671" y="2766247"/>
            <a:ext cx="14121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2266671" y="2915875"/>
            <a:ext cx="14121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2266671" y="3190190"/>
            <a:ext cx="14121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2266671" y="3439574"/>
            <a:ext cx="14121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2266671" y="3697275"/>
            <a:ext cx="14121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2266671" y="2391495"/>
            <a:ext cx="14121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6"/>
          <p:cNvSpPr txBox="1"/>
          <p:nvPr/>
        </p:nvSpPr>
        <p:spPr>
          <a:xfrm>
            <a:off x="5452336" y="1686011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siZMYM2:</a:t>
            </a:r>
          </a:p>
        </p:txBody>
      </p:sp>
      <p:sp>
        <p:nvSpPr>
          <p:cNvPr id="78" name="TextBox 7"/>
          <p:cNvSpPr txBox="1"/>
          <p:nvPr/>
        </p:nvSpPr>
        <p:spPr>
          <a:xfrm>
            <a:off x="6320106" y="1678795"/>
            <a:ext cx="2183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79" name="TextBox 8"/>
          <p:cNvSpPr txBox="1"/>
          <p:nvPr/>
        </p:nvSpPr>
        <p:spPr>
          <a:xfrm>
            <a:off x="6592804" y="1678795"/>
            <a:ext cx="24397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80" name="TextBox 9"/>
          <p:cNvSpPr txBox="1"/>
          <p:nvPr/>
        </p:nvSpPr>
        <p:spPr>
          <a:xfrm>
            <a:off x="7938623" y="1678795"/>
            <a:ext cx="2183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81" name="TextBox 10"/>
          <p:cNvSpPr txBox="1"/>
          <p:nvPr/>
        </p:nvSpPr>
        <p:spPr>
          <a:xfrm>
            <a:off x="8209941" y="1678795"/>
            <a:ext cx="24397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cxnSp>
        <p:nvCxnSpPr>
          <p:cNvPr id="82" name="Straight Connector 81"/>
          <p:cNvCxnSpPr/>
          <p:nvPr/>
        </p:nvCxnSpPr>
        <p:spPr>
          <a:xfrm>
            <a:off x="6415248" y="1739804"/>
            <a:ext cx="32644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8040414" y="1739804"/>
            <a:ext cx="32644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13"/>
          <p:cNvSpPr txBox="1"/>
          <p:nvPr/>
        </p:nvSpPr>
        <p:spPr>
          <a:xfrm>
            <a:off x="6433835" y="1509114"/>
            <a:ext cx="3337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1st</a:t>
            </a:r>
          </a:p>
        </p:txBody>
      </p:sp>
      <p:sp>
        <p:nvSpPr>
          <p:cNvPr id="85" name="TextBox 14"/>
          <p:cNvSpPr txBox="1"/>
          <p:nvPr/>
        </p:nvSpPr>
        <p:spPr>
          <a:xfrm>
            <a:off x="8062898" y="1509114"/>
            <a:ext cx="3449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3rd</a:t>
            </a:r>
          </a:p>
        </p:txBody>
      </p:sp>
      <p:sp>
        <p:nvSpPr>
          <p:cNvPr id="86" name="TextBox 16"/>
          <p:cNvSpPr txBox="1"/>
          <p:nvPr/>
        </p:nvSpPr>
        <p:spPr>
          <a:xfrm rot="18600000">
            <a:off x="6018652" y="1559177"/>
            <a:ext cx="5229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</a:p>
        </p:txBody>
      </p:sp>
      <p:sp>
        <p:nvSpPr>
          <p:cNvPr id="87" name="TextBox 17"/>
          <p:cNvSpPr txBox="1"/>
          <p:nvPr/>
        </p:nvSpPr>
        <p:spPr>
          <a:xfrm rot="18600000">
            <a:off x="6822341" y="1546689"/>
            <a:ext cx="5229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</a:p>
        </p:txBody>
      </p:sp>
      <p:sp>
        <p:nvSpPr>
          <p:cNvPr id="88" name="TextBox 16"/>
          <p:cNvSpPr txBox="1"/>
          <p:nvPr/>
        </p:nvSpPr>
        <p:spPr>
          <a:xfrm rot="18600000">
            <a:off x="7626149" y="1559178"/>
            <a:ext cx="5229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</a:p>
        </p:txBody>
      </p:sp>
      <p:sp>
        <p:nvSpPr>
          <p:cNvPr id="89" name="TextBox 9"/>
          <p:cNvSpPr txBox="1"/>
          <p:nvPr/>
        </p:nvSpPr>
        <p:spPr>
          <a:xfrm>
            <a:off x="7105206" y="1678795"/>
            <a:ext cx="2183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90" name="TextBox 10"/>
          <p:cNvSpPr txBox="1"/>
          <p:nvPr/>
        </p:nvSpPr>
        <p:spPr>
          <a:xfrm>
            <a:off x="7326646" y="1678795"/>
            <a:ext cx="24397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cxnSp>
        <p:nvCxnSpPr>
          <p:cNvPr id="91" name="Straight Connector 90"/>
          <p:cNvCxnSpPr/>
          <p:nvPr/>
        </p:nvCxnSpPr>
        <p:spPr>
          <a:xfrm>
            <a:off x="7157851" y="1739804"/>
            <a:ext cx="32644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13"/>
          <p:cNvSpPr txBox="1"/>
          <p:nvPr/>
        </p:nvSpPr>
        <p:spPr>
          <a:xfrm>
            <a:off x="7133669" y="1509114"/>
            <a:ext cx="3674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2nd</a:t>
            </a:r>
          </a:p>
        </p:txBody>
      </p:sp>
      <p:sp>
        <p:nvSpPr>
          <p:cNvPr id="93" name="TextBox 18"/>
          <p:cNvSpPr txBox="1"/>
          <p:nvPr/>
        </p:nvSpPr>
        <p:spPr>
          <a:xfrm>
            <a:off x="5633002" y="2304842"/>
            <a:ext cx="33374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b="1" dirty="0">
                <a:latin typeface="Arial" panose="020B0604020202020204" pitchFamily="34" charset="0"/>
                <a:cs typeface="Arial" panose="020B0604020202020204" pitchFamily="34" charset="0"/>
              </a:rPr>
              <a:t>180</a:t>
            </a:r>
          </a:p>
        </p:txBody>
      </p:sp>
      <p:sp>
        <p:nvSpPr>
          <p:cNvPr id="94" name="TextBox 19"/>
          <p:cNvSpPr txBox="1"/>
          <p:nvPr/>
        </p:nvSpPr>
        <p:spPr>
          <a:xfrm>
            <a:off x="5633002" y="2424467"/>
            <a:ext cx="33374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b="1" dirty="0">
                <a:latin typeface="Arial" panose="020B0604020202020204" pitchFamily="34" charset="0"/>
                <a:cs typeface="Arial" panose="020B0604020202020204" pitchFamily="34" charset="0"/>
              </a:rPr>
              <a:t>130</a:t>
            </a:r>
          </a:p>
        </p:txBody>
      </p:sp>
      <p:sp>
        <p:nvSpPr>
          <p:cNvPr id="95" name="TextBox 20"/>
          <p:cNvSpPr txBox="1"/>
          <p:nvPr/>
        </p:nvSpPr>
        <p:spPr>
          <a:xfrm>
            <a:off x="5633002" y="2664505"/>
            <a:ext cx="33374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b="1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96" name="TextBox 19"/>
          <p:cNvSpPr txBox="1"/>
          <p:nvPr/>
        </p:nvSpPr>
        <p:spPr>
          <a:xfrm>
            <a:off x="5682696" y="2906374"/>
            <a:ext cx="28405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b="1" dirty="0"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</a:p>
        </p:txBody>
      </p:sp>
      <p:sp>
        <p:nvSpPr>
          <p:cNvPr id="97" name="TextBox 20"/>
          <p:cNvSpPr txBox="1"/>
          <p:nvPr/>
        </p:nvSpPr>
        <p:spPr>
          <a:xfrm>
            <a:off x="5682696" y="3089175"/>
            <a:ext cx="28405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b="1" dirty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</a:p>
        </p:txBody>
      </p:sp>
      <p:sp>
        <p:nvSpPr>
          <p:cNvPr id="98" name="TextBox 18"/>
          <p:cNvSpPr txBox="1"/>
          <p:nvPr/>
        </p:nvSpPr>
        <p:spPr>
          <a:xfrm>
            <a:off x="5618576" y="2007780"/>
            <a:ext cx="34817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TextBox 20"/>
          <p:cNvSpPr txBox="1"/>
          <p:nvPr/>
        </p:nvSpPr>
        <p:spPr>
          <a:xfrm>
            <a:off x="5682696" y="3357957"/>
            <a:ext cx="28405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b="1" dirty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</a:p>
        </p:txBody>
      </p:sp>
      <p:sp>
        <p:nvSpPr>
          <p:cNvPr id="100" name="TextBox 20"/>
          <p:cNvSpPr txBox="1"/>
          <p:nvPr/>
        </p:nvSpPr>
        <p:spPr>
          <a:xfrm>
            <a:off x="5682696" y="3606612"/>
            <a:ext cx="28405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b="1" dirty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</a:p>
        </p:txBody>
      </p:sp>
      <p:cxnSp>
        <p:nvCxnSpPr>
          <p:cNvPr id="101" name="Straight Connector 100"/>
          <p:cNvCxnSpPr/>
          <p:nvPr/>
        </p:nvCxnSpPr>
        <p:spPr>
          <a:xfrm>
            <a:off x="5893785" y="2524494"/>
            <a:ext cx="14121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5893785" y="2524494"/>
            <a:ext cx="14121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5893785" y="2760700"/>
            <a:ext cx="14121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5893785" y="2993458"/>
            <a:ext cx="14121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5893785" y="3176330"/>
            <a:ext cx="14121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>
            <a:off x="5893785" y="3442340"/>
            <a:ext cx="14121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5893785" y="3700041"/>
            <a:ext cx="14121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5893785" y="2402574"/>
            <a:ext cx="14121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Box 19"/>
          <p:cNvSpPr txBox="1"/>
          <p:nvPr/>
        </p:nvSpPr>
        <p:spPr>
          <a:xfrm>
            <a:off x="214874" y="5064500"/>
            <a:ext cx="798760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Figure 5—figure supplement 1A—source data 1.</a:t>
            </a:r>
            <a:r>
              <a:rPr lang="en-GB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GB" sz="1000" dirty="0"/>
              <a:t>Raw unedited images of Western blot illustrating the knockdown efficiencies of ZMYM2 in the RT-qPCR experiments (Figure 5—supplement 1A). </a:t>
            </a:r>
            <a:r>
              <a:rPr lang="el-GR" sz="1000" dirty="0"/>
              <a:t>β</a:t>
            </a:r>
            <a:r>
              <a:rPr lang="en-GB" sz="1000" dirty="0"/>
              <a:t>-actin is shown as a loading control. The regions used for creating the final figure are boxed. Molecular weight marker sizes (</a:t>
            </a:r>
            <a:r>
              <a:rPr lang="en-GB" sz="1000" dirty="0" err="1"/>
              <a:t>kDa</a:t>
            </a:r>
            <a:r>
              <a:rPr lang="en-GB" sz="1000" dirty="0"/>
              <a:t>) are shown on the left.</a:t>
            </a:r>
            <a:endParaRPr lang="en-GB" sz="1000" u="sng" dirty="0"/>
          </a:p>
        </p:txBody>
      </p:sp>
    </p:spTree>
    <p:extLst>
      <p:ext uri="{BB962C8B-B14F-4D97-AF65-F5344CB8AC3E}">
        <p14:creationId xmlns:p14="http://schemas.microsoft.com/office/powerpoint/2010/main" val="3227715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659</TotalTime>
  <Words>142</Words>
  <Application>Microsoft Macintosh PowerPoint</Application>
  <PresentationFormat>Widescreen</PresentationFormat>
  <Paragraphs>60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University of Manchester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Zongling Ji</dc:creator>
  <cp:lastModifiedBy>James Gilbert</cp:lastModifiedBy>
  <cp:revision>109</cp:revision>
  <dcterms:created xsi:type="dcterms:W3CDTF">2023-06-22T12:27:32Z</dcterms:created>
  <dcterms:modified xsi:type="dcterms:W3CDTF">2023-10-20T11:04:15Z</dcterms:modified>
</cp:coreProperties>
</file>