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1507" r:id="rId2"/>
    <p:sldId id="1508" r:id="rId3"/>
    <p:sldId id="1524" r:id="rId4"/>
    <p:sldId id="1461" r:id="rId5"/>
    <p:sldId id="1323" r:id="rId6"/>
    <p:sldId id="526" r:id="rId7"/>
    <p:sldId id="273" r:id="rId8"/>
    <p:sldId id="1510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68072B-52AC-48C1-B723-388E91E89AB5}" v="29" dt="2023-09-03T14:47:52.3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150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020985-BB9A-4B47-83AD-12508A99368C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2E7309-6EC7-452E-9A96-23D53E5019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152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the mice are young, A-DGAT DKO mice are indistinguishable from control mice.</a:t>
            </a:r>
          </a:p>
          <a:p>
            <a:r>
              <a:rPr lang="en-US" dirty="0"/>
              <a:t>These are the photographs of 10 weeks old mice fed on regular chow diet.</a:t>
            </a:r>
          </a:p>
          <a:p>
            <a:r>
              <a:rPr lang="en-US" dirty="0"/>
              <a:t>Body</a:t>
            </a:r>
            <a:r>
              <a:rPr lang="en-US" baseline="0" dirty="0"/>
              <a:t> weights of chow diet fed A-DGAT DKO mice are slightly lower, and they have 70% less fat mass compared to control mice.</a:t>
            </a:r>
          </a:p>
          <a:p>
            <a:r>
              <a:rPr lang="en-US" baseline="0" dirty="0"/>
              <a:t>Presence of 30% fat mass even after deleting both the DGATs is very surprising because we thought both</a:t>
            </a:r>
          </a:p>
          <a:p>
            <a:r>
              <a:rPr lang="en-US" baseline="0" dirty="0"/>
              <a:t>DGAT1 and DGAT2 account for most of the TG synthesis in adipose tissue.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7A963-4875-4AAD-BC59-524B7A905C1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7717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So, one hypothesis we are testing is browning/beiging induces beneficial metabolic effects in these mice.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87A963-4875-4AAD-BC59-524B7A905C1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853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87A963-4875-4AAD-BC59-524B7A905C1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552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7A963-4875-4AAD-BC59-524B7A905C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22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Surprisingly adipose tissue lacking both the DGATs still store TGs. This is thin layer chromatography separation</a:t>
            </a:r>
            <a:r>
              <a:rPr lang="en-US" baseline="0" dirty="0"/>
              <a:t> of neutral lipids extracted from adipose tissue showing WAT of A-DGAT DKO mice still stores TGs by DGAT- independent mechanisms.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87A963-4875-4AAD-BC59-524B7A905C1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792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2DC6-FD65-4675-9369-DF848359F941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09875-1B9D-40F9-A74D-D7ADE4660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73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2DC6-FD65-4675-9369-DF848359F941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09875-1B9D-40F9-A74D-D7ADE4660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983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2DC6-FD65-4675-9369-DF848359F941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09875-1B9D-40F9-A74D-D7ADE4660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92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2DC6-FD65-4675-9369-DF848359F941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09875-1B9D-40F9-A74D-D7ADE4660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872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2DC6-FD65-4675-9369-DF848359F941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09875-1B9D-40F9-A74D-D7ADE4660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9767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2DC6-FD65-4675-9369-DF848359F941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09875-1B9D-40F9-A74D-D7ADE4660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951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2DC6-FD65-4675-9369-DF848359F941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09875-1B9D-40F9-A74D-D7ADE4660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14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2DC6-FD65-4675-9369-DF848359F941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09875-1B9D-40F9-A74D-D7ADE4660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647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2DC6-FD65-4675-9369-DF848359F941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09875-1B9D-40F9-A74D-D7ADE4660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278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2DC6-FD65-4675-9369-DF848359F941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09875-1B9D-40F9-A74D-D7ADE4660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787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C2DC6-FD65-4675-9369-DF848359F941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09875-1B9D-40F9-A74D-D7ADE4660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214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C2DC6-FD65-4675-9369-DF848359F941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09875-1B9D-40F9-A74D-D7ADE46605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794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8.png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78885" y="1374068"/>
            <a:ext cx="1996523" cy="28998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36074" y="1374068"/>
            <a:ext cx="2013785" cy="28998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D18D4D-8519-4155-B82B-E6627CE160F8}"/>
              </a:ext>
            </a:extLst>
          </p:cNvPr>
          <p:cNvSpPr txBox="1"/>
          <p:nvPr/>
        </p:nvSpPr>
        <p:spPr>
          <a:xfrm>
            <a:off x="2681674" y="1046380"/>
            <a:ext cx="1926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D1D2 </a:t>
            </a:r>
            <a:r>
              <a:rPr lang="en-GB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5B84A2-C4FC-4FF3-A431-171738399DCA}"/>
              </a:ext>
            </a:extLst>
          </p:cNvPr>
          <p:cNvSpPr txBox="1"/>
          <p:nvPr/>
        </p:nvSpPr>
        <p:spPr>
          <a:xfrm>
            <a:off x="4660608" y="1046380"/>
            <a:ext cx="1926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ADGAT DKO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C9F47F0-DC41-445D-BF3C-25BE9AE55671}"/>
              </a:ext>
            </a:extLst>
          </p:cNvPr>
          <p:cNvSpPr txBox="1"/>
          <p:nvPr/>
        </p:nvSpPr>
        <p:spPr>
          <a:xfrm>
            <a:off x="205914" y="183138"/>
            <a:ext cx="781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Figure 1A and 1B_Source data_Chitraju et al.</a:t>
            </a:r>
            <a:endParaRPr lang="en-US" sz="2400" b="1" i="1" baseline="3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8627EC2-9B97-4267-801C-73D0EEB993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7338" y="4356162"/>
            <a:ext cx="1972521" cy="18174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15518A7-B662-491F-81D8-8A28084F7E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09456" y="4356162"/>
            <a:ext cx="1972521" cy="1817433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FECCCF8-C8D6-438B-94DE-1670D22B8BF9}"/>
              </a:ext>
            </a:extLst>
          </p:cNvPr>
          <p:cNvCxnSpPr>
            <a:cxnSpLocks/>
          </p:cNvCxnSpPr>
          <p:nvPr/>
        </p:nvCxnSpPr>
        <p:spPr>
          <a:xfrm flipH="1" flipV="1">
            <a:off x="2214263" y="4750210"/>
            <a:ext cx="745414" cy="436188"/>
          </a:xfrm>
          <a:prstGeom prst="line">
            <a:avLst/>
          </a:prstGeom>
          <a:ln w="38100">
            <a:solidFill>
              <a:srgbClr val="FF3399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2C5C9C5-CA7B-4800-891E-461796BFD855}"/>
              </a:ext>
            </a:extLst>
          </p:cNvPr>
          <p:cNvSpPr txBox="1"/>
          <p:nvPr/>
        </p:nvSpPr>
        <p:spPr>
          <a:xfrm>
            <a:off x="205914" y="4446267"/>
            <a:ext cx="23386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White adipose tissue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6BB0FB7-16CB-48AD-950C-6FA8FDE9D255}"/>
              </a:ext>
            </a:extLst>
          </p:cNvPr>
          <p:cNvSpPr txBox="1"/>
          <p:nvPr/>
        </p:nvSpPr>
        <p:spPr>
          <a:xfrm>
            <a:off x="6721933" y="5080212"/>
            <a:ext cx="817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MRI</a:t>
            </a:r>
          </a:p>
        </p:txBody>
      </p:sp>
    </p:spTree>
    <p:extLst>
      <p:ext uri="{BB962C8B-B14F-4D97-AF65-F5344CB8AC3E}">
        <p14:creationId xmlns:p14="http://schemas.microsoft.com/office/powerpoint/2010/main" val="2086207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676" y="1102737"/>
            <a:ext cx="2072210" cy="240081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3402" y="1102737"/>
            <a:ext cx="2058797" cy="240081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018" y="1102737"/>
            <a:ext cx="2065504" cy="240081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3677" y="3675975"/>
            <a:ext cx="2072210" cy="25014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32487" y="3675974"/>
            <a:ext cx="2078916" cy="250140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70018" y="3675974"/>
            <a:ext cx="2065504" cy="250140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22FD40D-EB48-4A12-911E-C4A23E03B8FF}"/>
              </a:ext>
            </a:extLst>
          </p:cNvPr>
          <p:cNvSpPr txBox="1"/>
          <p:nvPr/>
        </p:nvSpPr>
        <p:spPr>
          <a:xfrm rot="16200000">
            <a:off x="-31721" y="4742011"/>
            <a:ext cx="1751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ADGAT DKO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5FD2145-5272-4E29-93D8-4355E8B55858}"/>
              </a:ext>
            </a:extLst>
          </p:cNvPr>
          <p:cNvSpPr txBox="1"/>
          <p:nvPr/>
        </p:nvSpPr>
        <p:spPr>
          <a:xfrm rot="16200000">
            <a:off x="173779" y="2118476"/>
            <a:ext cx="1315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D1D2 flox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DBCEA0-795C-AE01-CA9E-454FA5630791}"/>
              </a:ext>
            </a:extLst>
          </p:cNvPr>
          <p:cNvSpPr txBox="1"/>
          <p:nvPr/>
        </p:nvSpPr>
        <p:spPr>
          <a:xfrm>
            <a:off x="205914" y="267708"/>
            <a:ext cx="781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Figure 1D_Source data_Chitraju et al.</a:t>
            </a:r>
            <a:endParaRPr lang="en-US" sz="2400" b="1" i="1" baseline="3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6193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05D3D63B-9DBC-4F56-9FB4-2746F2B37984}"/>
              </a:ext>
            </a:extLst>
          </p:cNvPr>
          <p:cNvGrpSpPr/>
          <p:nvPr/>
        </p:nvGrpSpPr>
        <p:grpSpPr>
          <a:xfrm>
            <a:off x="1756034" y="1518499"/>
            <a:ext cx="5631931" cy="4734492"/>
            <a:chOff x="1776352" y="1655820"/>
            <a:chExt cx="5631931" cy="4734492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F66DEEB-992E-47A1-B80A-339A6BD47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76352" y="1655820"/>
              <a:ext cx="2743081" cy="1736353"/>
            </a:xfrm>
            <a:prstGeom prst="rect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C24B35D-2550-4DE3-B5AA-7588440C4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44019" y="1655820"/>
              <a:ext cx="2758805" cy="1736353"/>
            </a:xfrm>
            <a:prstGeom prst="rect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5FD2145-5272-4E29-93D8-4355E8B55858}"/>
                </a:ext>
              </a:extLst>
            </p:cNvPr>
            <p:cNvSpPr txBox="1"/>
            <p:nvPr/>
          </p:nvSpPr>
          <p:spPr>
            <a:xfrm>
              <a:off x="2249277" y="5980220"/>
              <a:ext cx="21191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D1D2 flox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22FD40D-EB48-4A12-911E-C4A23E03B8FF}"/>
                </a:ext>
              </a:extLst>
            </p:cNvPr>
            <p:cNvSpPr txBox="1"/>
            <p:nvPr/>
          </p:nvSpPr>
          <p:spPr>
            <a:xfrm>
              <a:off x="5063259" y="5990202"/>
              <a:ext cx="19203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ADGAT DKO</a:t>
              </a: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28D510D5-89B1-4466-8FCB-76461B3DFB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44019" y="3487723"/>
              <a:ext cx="2764264" cy="2492497"/>
            </a:xfrm>
            <a:prstGeom prst="rect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578BD2C-E14A-4C37-96D5-F1CFDCF1EC0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78462" y="3487723"/>
              <a:ext cx="2740970" cy="2492497"/>
            </a:xfrm>
            <a:prstGeom prst="rect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6DBF5551-3156-4F84-A62A-D428297973FE}"/>
              </a:ext>
            </a:extLst>
          </p:cNvPr>
          <p:cNvSpPr txBox="1"/>
          <p:nvPr/>
        </p:nvSpPr>
        <p:spPr>
          <a:xfrm>
            <a:off x="576448" y="2181659"/>
            <a:ext cx="1179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iWAT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541542-F410-490C-86A8-A84BFDAC3D43}"/>
              </a:ext>
            </a:extLst>
          </p:cNvPr>
          <p:cNvSpPr txBox="1"/>
          <p:nvPr/>
        </p:nvSpPr>
        <p:spPr>
          <a:xfrm>
            <a:off x="576448" y="4032936"/>
            <a:ext cx="1179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gWAT</a:t>
            </a:r>
          </a:p>
          <a:p>
            <a:pPr algn="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(eWAT)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D70BEA-707B-A638-2CE7-841E06EF92BE}"/>
              </a:ext>
            </a:extLst>
          </p:cNvPr>
          <p:cNvSpPr txBox="1"/>
          <p:nvPr/>
        </p:nvSpPr>
        <p:spPr>
          <a:xfrm>
            <a:off x="205914" y="267708"/>
            <a:ext cx="781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Figure 1D_Source data_Chitraju et al.</a:t>
            </a:r>
            <a:endParaRPr lang="en-US" sz="2400" b="1" i="1" baseline="3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796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874" y="1765418"/>
            <a:ext cx="4414388" cy="332716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22FD40D-EB48-4A12-911E-C4A23E03B8FF}"/>
              </a:ext>
            </a:extLst>
          </p:cNvPr>
          <p:cNvSpPr txBox="1"/>
          <p:nvPr/>
        </p:nvSpPr>
        <p:spPr>
          <a:xfrm>
            <a:off x="1165534" y="5092582"/>
            <a:ext cx="2331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D1D2 flox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A48E09-5D57-71B1-C368-E506C08C92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9699" y="1765418"/>
            <a:ext cx="4410427" cy="33271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397804E-71F3-E5E7-C6DE-40C6ECD30108}"/>
              </a:ext>
            </a:extLst>
          </p:cNvPr>
          <p:cNvSpPr txBox="1"/>
          <p:nvPr/>
        </p:nvSpPr>
        <p:spPr>
          <a:xfrm>
            <a:off x="5479387" y="5092582"/>
            <a:ext cx="2331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ADGAT DKO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B439C0-D2B1-C8A4-5DC9-AD8DFC8B18C8}"/>
              </a:ext>
            </a:extLst>
          </p:cNvPr>
          <p:cNvSpPr txBox="1"/>
          <p:nvPr/>
        </p:nvSpPr>
        <p:spPr>
          <a:xfrm>
            <a:off x="205914" y="267708"/>
            <a:ext cx="781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Figure 1E_Source data_Chitraju et al.</a:t>
            </a:r>
            <a:endParaRPr lang="en-US" sz="2400" b="1" i="1" baseline="3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6C3F5A-1E82-DA46-3619-0C857A3E64A2}"/>
              </a:ext>
            </a:extLst>
          </p:cNvPr>
          <p:cNvSpPr txBox="1"/>
          <p:nvPr/>
        </p:nvSpPr>
        <p:spPr>
          <a:xfrm>
            <a:off x="3641164" y="1363125"/>
            <a:ext cx="1861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iWAT</a:t>
            </a:r>
          </a:p>
        </p:txBody>
      </p:sp>
    </p:spTree>
    <p:extLst>
      <p:ext uri="{BB962C8B-B14F-4D97-AF65-F5344CB8AC3E}">
        <p14:creationId xmlns:p14="http://schemas.microsoft.com/office/powerpoint/2010/main" val="1567022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7F7DAA2-C83A-446D-9003-A36FBFEB55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400" y="1763235"/>
            <a:ext cx="4413307" cy="3331529"/>
          </a:xfrm>
          <a:prstGeom prst="rect">
            <a:avLst/>
          </a:prstGeom>
          <a:ln w="19050">
            <a:noFill/>
          </a:ln>
        </p:spPr>
      </p:pic>
      <p:pic>
        <p:nvPicPr>
          <p:cNvPr id="6" name="Picture 5" descr="A picture containing fabric&#10;&#10;Description automatically generated">
            <a:extLst>
              <a:ext uri="{FF2B5EF4-FFF2-40B4-BE49-F238E27FC236}">
                <a16:creationId xmlns:a16="http://schemas.microsoft.com/office/drawing/2014/main" id="{DC90968B-FD77-46F5-99C7-43684DF333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102000"/>
                    </a14:imgEffect>
                    <a14:imgEffect>
                      <a14:brightnessContrast bright="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295" y="1763235"/>
            <a:ext cx="4413305" cy="3331529"/>
          </a:xfrm>
          <a:prstGeom prst="rect">
            <a:avLst/>
          </a:prstGeom>
          <a:ln w="19050">
            <a:noFill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76BB7E2-A6B8-40DF-918F-E3CE65E89636}"/>
              </a:ext>
            </a:extLst>
          </p:cNvPr>
          <p:cNvSpPr txBox="1"/>
          <p:nvPr/>
        </p:nvSpPr>
        <p:spPr>
          <a:xfrm>
            <a:off x="3641164" y="1363125"/>
            <a:ext cx="1861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gWAT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E25A01D-C6B9-CBF3-9BCB-92352DDB8758}"/>
              </a:ext>
            </a:extLst>
          </p:cNvPr>
          <p:cNvSpPr txBox="1"/>
          <p:nvPr/>
        </p:nvSpPr>
        <p:spPr>
          <a:xfrm>
            <a:off x="205914" y="267708"/>
            <a:ext cx="781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Figure 1E_Source data_Chitraju et al.</a:t>
            </a:r>
            <a:endParaRPr lang="en-US" sz="2400" b="1" i="1" baseline="3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2661B21-064F-3907-29CB-A580386F966A}"/>
              </a:ext>
            </a:extLst>
          </p:cNvPr>
          <p:cNvSpPr txBox="1"/>
          <p:nvPr/>
        </p:nvSpPr>
        <p:spPr>
          <a:xfrm>
            <a:off x="1165534" y="5092582"/>
            <a:ext cx="2331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D1D2 flox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A5BE3D-466E-70BF-F1AE-3FCF4606EC64}"/>
              </a:ext>
            </a:extLst>
          </p:cNvPr>
          <p:cNvSpPr txBox="1"/>
          <p:nvPr/>
        </p:nvSpPr>
        <p:spPr>
          <a:xfrm>
            <a:off x="5479387" y="5092582"/>
            <a:ext cx="2331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ADGAT DKO</a:t>
            </a:r>
          </a:p>
        </p:txBody>
      </p:sp>
    </p:spTree>
    <p:extLst>
      <p:ext uri="{BB962C8B-B14F-4D97-AF65-F5344CB8AC3E}">
        <p14:creationId xmlns:p14="http://schemas.microsoft.com/office/powerpoint/2010/main" val="3695121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0E23951-11FE-4B13-944B-056E0F9834AE}"/>
              </a:ext>
            </a:extLst>
          </p:cNvPr>
          <p:cNvSpPr txBox="1"/>
          <p:nvPr/>
        </p:nvSpPr>
        <p:spPr>
          <a:xfrm>
            <a:off x="1897313" y="6161808"/>
            <a:ext cx="807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iWAT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FF1342-E284-4E95-8DAE-EC6842B88F14}"/>
              </a:ext>
            </a:extLst>
          </p:cNvPr>
          <p:cNvSpPr txBox="1"/>
          <p:nvPr/>
        </p:nvSpPr>
        <p:spPr>
          <a:xfrm>
            <a:off x="3516710" y="6161808"/>
            <a:ext cx="694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793A4A4-C3F7-4550-9271-E14733B79298}"/>
              </a:ext>
            </a:extLst>
          </p:cNvPr>
          <p:cNvCxnSpPr/>
          <p:nvPr/>
        </p:nvCxnSpPr>
        <p:spPr>
          <a:xfrm>
            <a:off x="1728305" y="1491406"/>
            <a:ext cx="259647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BE8A730-17F2-4566-83DE-4549B263F4CC}"/>
              </a:ext>
            </a:extLst>
          </p:cNvPr>
          <p:cNvSpPr txBox="1"/>
          <p:nvPr/>
        </p:nvSpPr>
        <p:spPr>
          <a:xfrm>
            <a:off x="5240412" y="1060519"/>
            <a:ext cx="1872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ADGAT DKO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FF2AFA-6574-4B1A-8F6D-1DCF615811CF}"/>
              </a:ext>
            </a:extLst>
          </p:cNvPr>
          <p:cNvSpPr txBox="1"/>
          <p:nvPr/>
        </p:nvSpPr>
        <p:spPr>
          <a:xfrm>
            <a:off x="2282586" y="1060519"/>
            <a:ext cx="14879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D1D2 flox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168B54E-282B-414E-96A4-8F41759C2022}"/>
              </a:ext>
            </a:extLst>
          </p:cNvPr>
          <p:cNvSpPr txBox="1"/>
          <p:nvPr/>
        </p:nvSpPr>
        <p:spPr>
          <a:xfrm>
            <a:off x="4948226" y="6161808"/>
            <a:ext cx="8070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iWAT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96504E6-D3B1-49C6-AC58-0E1C681424A0}"/>
              </a:ext>
            </a:extLst>
          </p:cNvPr>
          <p:cNvSpPr txBox="1"/>
          <p:nvPr/>
        </p:nvSpPr>
        <p:spPr>
          <a:xfrm>
            <a:off x="6492208" y="6161808"/>
            <a:ext cx="6946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1000"/>
                    </a14:imgEffect>
                    <a14:imgEffect>
                      <a14:brightnessContrast bright="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58423" y="1577219"/>
            <a:ext cx="6157494" cy="4584589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793A4A4-C3F7-4550-9271-E14733B79298}"/>
              </a:ext>
            </a:extLst>
          </p:cNvPr>
          <p:cNvCxnSpPr/>
          <p:nvPr/>
        </p:nvCxnSpPr>
        <p:spPr>
          <a:xfrm>
            <a:off x="4878428" y="1492974"/>
            <a:ext cx="2596470" cy="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ight Arrow 14">
            <a:extLst>
              <a:ext uri="{FF2B5EF4-FFF2-40B4-BE49-F238E27FC236}">
                <a16:creationId xmlns:a16="http://schemas.microsoft.com/office/drawing/2014/main" id="{786148D5-078B-48C2-BE22-023A320EB938}"/>
              </a:ext>
            </a:extLst>
          </p:cNvPr>
          <p:cNvSpPr/>
          <p:nvPr/>
        </p:nvSpPr>
        <p:spPr>
          <a:xfrm rot="10800000">
            <a:off x="7477986" y="5582489"/>
            <a:ext cx="475861" cy="201058"/>
          </a:xfrm>
          <a:prstGeom prst="rightArrow">
            <a:avLst/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13">
            <a:extLst>
              <a:ext uri="{FF2B5EF4-FFF2-40B4-BE49-F238E27FC236}">
                <a16:creationId xmlns:a16="http://schemas.microsoft.com/office/drawing/2014/main" id="{C80EE624-7F83-445E-8F69-CFA94FF7F609}"/>
              </a:ext>
            </a:extLst>
          </p:cNvPr>
          <p:cNvSpPr/>
          <p:nvPr/>
        </p:nvSpPr>
        <p:spPr>
          <a:xfrm>
            <a:off x="920206" y="1909403"/>
            <a:ext cx="507877" cy="238905"/>
          </a:xfrm>
          <a:prstGeom prst="rightArrow">
            <a:avLst/>
          </a:prstGeom>
          <a:solidFill>
            <a:schemeClr val="tx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545C86-700C-39E5-0F32-107E4EDAB58F}"/>
              </a:ext>
            </a:extLst>
          </p:cNvPr>
          <p:cNvSpPr txBox="1"/>
          <p:nvPr/>
        </p:nvSpPr>
        <p:spPr>
          <a:xfrm>
            <a:off x="205914" y="267708"/>
            <a:ext cx="781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Figure 1F_Source data_Chitraju et al.</a:t>
            </a:r>
            <a:endParaRPr lang="en-US" sz="2400" b="1" i="1" baseline="3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3552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054" y="1394591"/>
            <a:ext cx="4285871" cy="428983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0E95C64-F3AE-E4F6-9AC8-5260B7D430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0076" y="1394591"/>
            <a:ext cx="4285870" cy="42858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0A9FFC-2E1C-00D7-421C-68C5C1967F6F}"/>
              </a:ext>
            </a:extLst>
          </p:cNvPr>
          <p:cNvSpPr txBox="1"/>
          <p:nvPr/>
        </p:nvSpPr>
        <p:spPr>
          <a:xfrm>
            <a:off x="1314824" y="5680461"/>
            <a:ext cx="2331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D1D2 flox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603180-641E-6ABD-F487-50F97D52C5B4}"/>
              </a:ext>
            </a:extLst>
          </p:cNvPr>
          <p:cNvSpPr txBox="1"/>
          <p:nvPr/>
        </p:nvSpPr>
        <p:spPr>
          <a:xfrm>
            <a:off x="5628677" y="5680461"/>
            <a:ext cx="2331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ADGAT DKO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3782AE-9681-2105-DB0A-2BE490E345BD}"/>
              </a:ext>
            </a:extLst>
          </p:cNvPr>
          <p:cNvSpPr txBox="1"/>
          <p:nvPr/>
        </p:nvSpPr>
        <p:spPr>
          <a:xfrm>
            <a:off x="205914" y="267708"/>
            <a:ext cx="781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Figure 1G_Source data_Chitraju et al.</a:t>
            </a:r>
            <a:endParaRPr lang="en-US" sz="2400" b="1" i="1" baseline="3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0291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8838190-EC25-41BD-BD20-F7DB3DCEA4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990" y="1279279"/>
            <a:ext cx="2926299" cy="4421554"/>
          </a:xfrm>
          <a:prstGeom prst="rect">
            <a:avLst/>
          </a:prstGeom>
          <a:ln w="25400">
            <a:noFill/>
          </a:ln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3E376D1-2086-4829-A1DF-403EE178DD76}"/>
              </a:ext>
            </a:extLst>
          </p:cNvPr>
          <p:cNvCxnSpPr>
            <a:cxnSpLocks/>
          </p:cNvCxnSpPr>
          <p:nvPr/>
        </p:nvCxnSpPr>
        <p:spPr>
          <a:xfrm>
            <a:off x="3739639" y="5774721"/>
            <a:ext cx="9870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C838ECD-44FF-4D02-AD5B-F89E43AD2E63}"/>
              </a:ext>
            </a:extLst>
          </p:cNvPr>
          <p:cNvSpPr txBox="1"/>
          <p:nvPr/>
        </p:nvSpPr>
        <p:spPr>
          <a:xfrm rot="19801385">
            <a:off x="2371771" y="5920418"/>
            <a:ext cx="1341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Standards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9DBEF39-5D05-496B-95C3-B3E56471F086}"/>
              </a:ext>
            </a:extLst>
          </p:cNvPr>
          <p:cNvCxnSpPr>
            <a:cxnSpLocks/>
          </p:cNvCxnSpPr>
          <p:nvPr/>
        </p:nvCxnSpPr>
        <p:spPr>
          <a:xfrm>
            <a:off x="2870291" y="1835954"/>
            <a:ext cx="1384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3AB5988-00F0-4946-924B-5F4CE63DCFB4}"/>
              </a:ext>
            </a:extLst>
          </p:cNvPr>
          <p:cNvCxnSpPr>
            <a:cxnSpLocks/>
          </p:cNvCxnSpPr>
          <p:nvPr/>
        </p:nvCxnSpPr>
        <p:spPr>
          <a:xfrm>
            <a:off x="2868166" y="3015701"/>
            <a:ext cx="1384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E1C2BF-7B07-42D3-86DF-41EF558139DD}"/>
              </a:ext>
            </a:extLst>
          </p:cNvPr>
          <p:cNvCxnSpPr>
            <a:cxnSpLocks/>
          </p:cNvCxnSpPr>
          <p:nvPr/>
        </p:nvCxnSpPr>
        <p:spPr>
          <a:xfrm>
            <a:off x="2875259" y="4849545"/>
            <a:ext cx="1384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BE9F00F-AA60-4ECF-88CC-EDBD4F09BA72}"/>
              </a:ext>
            </a:extLst>
          </p:cNvPr>
          <p:cNvCxnSpPr>
            <a:cxnSpLocks/>
          </p:cNvCxnSpPr>
          <p:nvPr/>
        </p:nvCxnSpPr>
        <p:spPr>
          <a:xfrm flipV="1">
            <a:off x="2866041" y="5019216"/>
            <a:ext cx="150420" cy="4426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8484324-5CC3-46EC-AC0C-40EC63E1C28B}"/>
              </a:ext>
            </a:extLst>
          </p:cNvPr>
          <p:cNvSpPr txBox="1"/>
          <p:nvPr/>
        </p:nvSpPr>
        <p:spPr>
          <a:xfrm>
            <a:off x="2257187" y="1651189"/>
            <a:ext cx="618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4BFDD1-45CB-41DA-AC1A-2EAAB9D5FE4B}"/>
              </a:ext>
            </a:extLst>
          </p:cNvPr>
          <p:cNvSpPr txBox="1"/>
          <p:nvPr/>
        </p:nvSpPr>
        <p:spPr>
          <a:xfrm>
            <a:off x="1936027" y="4681782"/>
            <a:ext cx="9982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1,3-DAG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088EBB7-10C5-4931-ACE4-0A122E32BDD1}"/>
              </a:ext>
            </a:extLst>
          </p:cNvPr>
          <p:cNvSpPr txBox="1"/>
          <p:nvPr/>
        </p:nvSpPr>
        <p:spPr>
          <a:xfrm>
            <a:off x="1675390" y="4939247"/>
            <a:ext cx="12407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1,2/2,3-DAG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180FEAD-2E33-4893-B7C2-D562C6FB491F}"/>
              </a:ext>
            </a:extLst>
          </p:cNvPr>
          <p:cNvSpPr txBox="1"/>
          <p:nvPr/>
        </p:nvSpPr>
        <p:spPr>
          <a:xfrm>
            <a:off x="2257187" y="2815646"/>
            <a:ext cx="618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TG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16E05FD-80E3-4336-874D-8AD038F628BF}"/>
              </a:ext>
            </a:extLst>
          </p:cNvPr>
          <p:cNvCxnSpPr>
            <a:cxnSpLocks/>
          </p:cNvCxnSpPr>
          <p:nvPr/>
        </p:nvCxnSpPr>
        <p:spPr>
          <a:xfrm>
            <a:off x="4894930" y="5779637"/>
            <a:ext cx="987028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C479C122-76D0-4D0D-A4EF-11B716767405}"/>
              </a:ext>
            </a:extLst>
          </p:cNvPr>
          <p:cNvCxnSpPr>
            <a:cxnSpLocks/>
          </p:cNvCxnSpPr>
          <p:nvPr/>
        </p:nvCxnSpPr>
        <p:spPr>
          <a:xfrm>
            <a:off x="3059835" y="5774721"/>
            <a:ext cx="557151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12F5BBDC-1CCE-476A-9D79-FBA159358A7C}"/>
              </a:ext>
            </a:extLst>
          </p:cNvPr>
          <p:cNvSpPr txBox="1"/>
          <p:nvPr/>
        </p:nvSpPr>
        <p:spPr>
          <a:xfrm rot="19801385">
            <a:off x="3267360" y="5883626"/>
            <a:ext cx="13417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D1D2 flox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93FC86A-4A6D-4FBD-ABF3-C9E8328A19A5}"/>
              </a:ext>
            </a:extLst>
          </p:cNvPr>
          <p:cNvSpPr txBox="1"/>
          <p:nvPr/>
        </p:nvSpPr>
        <p:spPr>
          <a:xfrm rot="19801385">
            <a:off x="4202078" y="5938616"/>
            <a:ext cx="16127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ADGAT DKO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F8744DA-6E75-42A1-9E9C-E78A4037EB1F}"/>
              </a:ext>
            </a:extLst>
          </p:cNvPr>
          <p:cNvCxnSpPr>
            <a:cxnSpLocks/>
          </p:cNvCxnSpPr>
          <p:nvPr/>
        </p:nvCxnSpPr>
        <p:spPr>
          <a:xfrm>
            <a:off x="2874818" y="4367636"/>
            <a:ext cx="1384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62789B7-00EC-4CB5-A3D0-1561D03E4217}"/>
              </a:ext>
            </a:extLst>
          </p:cNvPr>
          <p:cNvSpPr txBox="1"/>
          <p:nvPr/>
        </p:nvSpPr>
        <p:spPr>
          <a:xfrm>
            <a:off x="2239258" y="4195428"/>
            <a:ext cx="6180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FA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EC9E01-ECCE-526A-F3F5-5BA7EF4ECFEF}"/>
              </a:ext>
            </a:extLst>
          </p:cNvPr>
          <p:cNvSpPr txBox="1"/>
          <p:nvPr/>
        </p:nvSpPr>
        <p:spPr>
          <a:xfrm>
            <a:off x="205914" y="267708"/>
            <a:ext cx="78155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Figure 1H_Source data_Chitraju et al.</a:t>
            </a:r>
            <a:endParaRPr lang="en-US" sz="2400" b="1" i="1" baseline="3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788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65</TotalTime>
  <Words>286</Words>
  <Application>Microsoft Office PowerPoint</Application>
  <PresentationFormat>On-screen Show (4:3)</PresentationFormat>
  <Paragraphs>53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lekhasri555@gmail.com</dc:creator>
  <cp:lastModifiedBy>lekhasri555@gmail.com</cp:lastModifiedBy>
  <cp:revision>2</cp:revision>
  <dcterms:created xsi:type="dcterms:W3CDTF">2023-09-03T13:42:46Z</dcterms:created>
  <dcterms:modified xsi:type="dcterms:W3CDTF">2023-09-03T14:50:15Z</dcterms:modified>
</cp:coreProperties>
</file>