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3" r:id="rId8"/>
    <p:sldId id="261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OCA-BRISSON Lea" initials="BL" lastIdx="3" clrIdx="0">
    <p:extLst>
      <p:ext uri="{19B8F6BF-5375-455C-9EA6-DF929625EA0E}">
        <p15:presenceInfo xmlns:p15="http://schemas.microsoft.com/office/powerpoint/2012/main" userId="S-1-5-21-1801674531-299502267-839522115-4893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49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427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944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02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9392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9332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2578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175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250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26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742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28924-3293-41AA-B6EA-E2BA0D47AADB}" type="datetimeFigureOut">
              <a:rPr lang="fr-FR" smtClean="0"/>
              <a:t>18/09/2023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0EFBC-BEB4-416D-871E-2068A81FB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196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10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7" Type="http://schemas.openxmlformats.org/officeDocument/2006/relationships/image" Target="../media/image15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6.tiff"/><Relationship Id="rId4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7" Type="http://schemas.openxmlformats.org/officeDocument/2006/relationships/image" Target="../media/image21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7" Type="http://schemas.openxmlformats.org/officeDocument/2006/relationships/image" Target="../media/image27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7" Type="http://schemas.openxmlformats.org/officeDocument/2006/relationships/image" Target="../media/image33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7" Type="http://schemas.openxmlformats.org/officeDocument/2006/relationships/image" Target="../media/image37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tiff"/><Relationship Id="rId5" Type="http://schemas.openxmlformats.org/officeDocument/2006/relationships/image" Target="../media/image35.tiff"/><Relationship Id="rId4" Type="http://schemas.openxmlformats.org/officeDocument/2006/relationships/image" Target="../media/image2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7" Type="http://schemas.openxmlformats.org/officeDocument/2006/relationships/image" Target="../media/image43.tiff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tiff"/><Relationship Id="rId5" Type="http://schemas.openxmlformats.org/officeDocument/2006/relationships/image" Target="../media/image41.tiff"/><Relationship Id="rId4" Type="http://schemas.openxmlformats.org/officeDocument/2006/relationships/image" Target="../media/image4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12" y="73142"/>
            <a:ext cx="1268649" cy="171951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1" y="128914"/>
            <a:ext cx="4039764" cy="1403082"/>
          </a:xfrm>
          <a:prstGeom prst="rect">
            <a:avLst/>
          </a:prstGeom>
        </p:spPr>
      </p:pic>
      <p:grpSp>
        <p:nvGrpSpPr>
          <p:cNvPr id="16" name="Groupe 15"/>
          <p:cNvGrpSpPr/>
          <p:nvPr/>
        </p:nvGrpSpPr>
        <p:grpSpPr>
          <a:xfrm>
            <a:off x="270029" y="1889408"/>
            <a:ext cx="5547332" cy="2584961"/>
            <a:chOff x="270029" y="1889408"/>
            <a:chExt cx="5547332" cy="2584961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5025" y="1889408"/>
              <a:ext cx="4212336" cy="2584961"/>
            </a:xfrm>
            <a:prstGeom prst="rect">
              <a:avLst/>
            </a:prstGeom>
          </p:spPr>
        </p:pic>
        <p:sp>
          <p:nvSpPr>
            <p:cNvPr id="4" name="ZoneTexte 3"/>
            <p:cNvSpPr txBox="1"/>
            <p:nvPr/>
          </p:nvSpPr>
          <p:spPr>
            <a:xfrm>
              <a:off x="270029" y="3859112"/>
              <a:ext cx="1368214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(total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protein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too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low</a:t>
              </a:r>
              <a:r>
                <a:rPr lang="fr-FR" sz="1000" dirty="0" smtClean="0">
                  <a:solidFill>
                    <a:srgbClr val="FF0000"/>
                  </a:solidFill>
                </a:rPr>
                <a:t>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0" name="Flèche à angle droit 9"/>
            <p:cNvSpPr/>
            <p:nvPr/>
          </p:nvSpPr>
          <p:spPr>
            <a:xfrm>
              <a:off x="1638243" y="3509604"/>
              <a:ext cx="304800" cy="595036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6160347" y="1889408"/>
            <a:ext cx="5467215" cy="2586480"/>
            <a:chOff x="5503334" y="1889408"/>
            <a:chExt cx="5467215" cy="2586480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1845" y="1889408"/>
              <a:ext cx="4108704" cy="2586480"/>
            </a:xfrm>
            <a:prstGeom prst="rect">
              <a:avLst/>
            </a:prstGeom>
          </p:spPr>
        </p:pic>
        <p:sp>
          <p:nvSpPr>
            <p:cNvPr id="14" name="ZoneTexte 13"/>
            <p:cNvSpPr txBox="1"/>
            <p:nvPr/>
          </p:nvSpPr>
          <p:spPr>
            <a:xfrm>
              <a:off x="5503334" y="3705224"/>
              <a:ext cx="1442806" cy="5539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endParaRPr lang="fr-FR" sz="1000" dirty="0">
                <a:solidFill>
                  <a:srgbClr val="FF0000"/>
                </a:solidFill>
              </a:endParaRPr>
            </a:p>
            <a:p>
              <a:pPr algn="ctr"/>
              <a:r>
                <a:rPr lang="fr-FR" sz="1000" dirty="0" smtClean="0">
                  <a:solidFill>
                    <a:srgbClr val="FF0000"/>
                  </a:solidFill>
                </a:rPr>
                <a:t>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</a:t>
              </a:r>
            </a:p>
            <a:p>
              <a:pPr algn="ctr"/>
              <a:r>
                <a:rPr lang="fr-FR" sz="1000" dirty="0" smtClean="0">
                  <a:solidFill>
                    <a:srgbClr val="FF0000"/>
                  </a:solidFill>
                </a:rPr>
                <a:t>P-GSK3b,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see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next</a:t>
              </a:r>
              <a:r>
                <a:rPr lang="fr-FR" sz="1000" dirty="0" smtClean="0">
                  <a:solidFill>
                    <a:srgbClr val="FF0000"/>
                  </a:solidFill>
                </a:rPr>
                <a:t> slide)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5" name="Flèche à angle droit 14"/>
            <p:cNvSpPr/>
            <p:nvPr/>
          </p:nvSpPr>
          <p:spPr>
            <a:xfrm>
              <a:off x="6946140" y="3438484"/>
              <a:ext cx="1766850" cy="456183"/>
            </a:xfrm>
            <a:prstGeom prst="bentUpArrow">
              <a:avLst>
                <a:gd name="adj1" fmla="val 546"/>
                <a:gd name="adj2" fmla="val 6796"/>
                <a:gd name="adj3" fmla="val 114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10445435" y="0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P-GSK3</a:t>
            </a:r>
            <a:r>
              <a:rPr lang="el-GR" dirty="0" smtClean="0"/>
              <a:t>β</a:t>
            </a:r>
            <a:r>
              <a:rPr lang="fr-FR" dirty="0" smtClean="0"/>
              <a:t>/GSK3</a:t>
            </a:r>
            <a:r>
              <a:rPr lang="el-GR" dirty="0" smtClean="0"/>
              <a:t>β</a:t>
            </a:r>
            <a:endParaRPr lang="fr-FR" dirty="0"/>
          </a:p>
          <a:p>
            <a:pPr algn="ctr"/>
            <a:r>
              <a:rPr lang="fr-FR" dirty="0" smtClean="0"/>
              <a:t>1/2</a:t>
            </a:r>
            <a:endParaRPr lang="fr-FR" dirty="0"/>
          </a:p>
        </p:txBody>
      </p:sp>
      <p:grpSp>
        <p:nvGrpSpPr>
          <p:cNvPr id="5" name="Groupe 4"/>
          <p:cNvGrpSpPr/>
          <p:nvPr/>
        </p:nvGrpSpPr>
        <p:grpSpPr>
          <a:xfrm>
            <a:off x="527418" y="4683458"/>
            <a:ext cx="4979018" cy="2154734"/>
            <a:chOff x="527418" y="4683458"/>
            <a:chExt cx="4979018" cy="2154734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5951" y="4683458"/>
              <a:ext cx="3590485" cy="2154734"/>
            </a:xfrm>
            <a:prstGeom prst="rect">
              <a:avLst/>
            </a:prstGeom>
          </p:spPr>
        </p:pic>
        <p:sp>
          <p:nvSpPr>
            <p:cNvPr id="19" name="ZoneTexte 18"/>
            <p:cNvSpPr txBox="1"/>
            <p:nvPr/>
          </p:nvSpPr>
          <p:spPr>
            <a:xfrm>
              <a:off x="527418" y="6180831"/>
              <a:ext cx="1368214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(total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protein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too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low</a:t>
              </a:r>
              <a:r>
                <a:rPr lang="fr-FR" sz="1000" dirty="0" smtClean="0">
                  <a:solidFill>
                    <a:srgbClr val="FF0000"/>
                  </a:solidFill>
                </a:rPr>
                <a:t>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20" name="Flèche à angle droit 19"/>
            <p:cNvSpPr/>
            <p:nvPr/>
          </p:nvSpPr>
          <p:spPr>
            <a:xfrm>
              <a:off x="1895632" y="5946988"/>
              <a:ext cx="304800" cy="467687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6278879" y="4623957"/>
            <a:ext cx="5123911" cy="2214235"/>
            <a:chOff x="6278879" y="4623957"/>
            <a:chExt cx="5123911" cy="2214235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0638" y="4623957"/>
              <a:ext cx="3502152" cy="2214235"/>
            </a:xfrm>
            <a:prstGeom prst="rect">
              <a:avLst/>
            </a:prstGeom>
          </p:spPr>
        </p:pic>
        <p:sp>
          <p:nvSpPr>
            <p:cNvPr id="21" name="ZoneTexte 20"/>
            <p:cNvSpPr txBox="1"/>
            <p:nvPr/>
          </p:nvSpPr>
          <p:spPr>
            <a:xfrm>
              <a:off x="6278879" y="6102943"/>
              <a:ext cx="1442807" cy="5539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endParaRPr lang="fr-FR" sz="1000" dirty="0">
                <a:solidFill>
                  <a:srgbClr val="FF0000"/>
                </a:solidFill>
              </a:endParaRPr>
            </a:p>
            <a:p>
              <a:pPr algn="ctr"/>
              <a:r>
                <a:rPr lang="fr-FR" sz="1000" dirty="0" smtClean="0">
                  <a:solidFill>
                    <a:srgbClr val="FF0000"/>
                  </a:solidFill>
                </a:rPr>
                <a:t>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</a:t>
              </a:r>
            </a:p>
            <a:p>
              <a:pPr algn="ctr"/>
              <a:r>
                <a:rPr lang="fr-FR" sz="1000" dirty="0" smtClean="0">
                  <a:solidFill>
                    <a:srgbClr val="FF0000"/>
                  </a:solidFill>
                </a:rPr>
                <a:t>P-GSK3b,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see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next</a:t>
              </a:r>
              <a:r>
                <a:rPr lang="fr-FR" sz="1000" dirty="0" smtClean="0">
                  <a:solidFill>
                    <a:srgbClr val="FF0000"/>
                  </a:solidFill>
                </a:rPr>
                <a:t> slide)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22" name="Flèche à angle droit 21"/>
            <p:cNvSpPr/>
            <p:nvPr/>
          </p:nvSpPr>
          <p:spPr>
            <a:xfrm>
              <a:off x="7721686" y="5923759"/>
              <a:ext cx="1766850" cy="456183"/>
            </a:xfrm>
            <a:prstGeom prst="bentUpArrow">
              <a:avLst>
                <a:gd name="adj1" fmla="val 546"/>
                <a:gd name="adj2" fmla="val 6796"/>
                <a:gd name="adj3" fmla="val 114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119918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32" y="125987"/>
            <a:ext cx="1268649" cy="171951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1" y="181759"/>
            <a:ext cx="4039764" cy="1403082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>
          <a:xfrm>
            <a:off x="5994401" y="1845504"/>
            <a:ext cx="5097272" cy="2561678"/>
            <a:chOff x="5994401" y="1845504"/>
            <a:chExt cx="5097272" cy="2561678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1839" y="1845504"/>
              <a:ext cx="4089834" cy="2561678"/>
            </a:xfrm>
            <a:prstGeom prst="rect">
              <a:avLst/>
            </a:prstGeom>
          </p:spPr>
        </p:pic>
        <p:sp>
          <p:nvSpPr>
            <p:cNvPr id="12" name="ZoneTexte 11"/>
            <p:cNvSpPr txBox="1"/>
            <p:nvPr/>
          </p:nvSpPr>
          <p:spPr>
            <a:xfrm>
              <a:off x="5994401" y="3736002"/>
              <a:ext cx="1172720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3" name="Flèche à angle droit 12"/>
            <p:cNvSpPr/>
            <p:nvPr/>
          </p:nvSpPr>
          <p:spPr>
            <a:xfrm>
              <a:off x="7167120" y="3438484"/>
              <a:ext cx="1766850" cy="456183"/>
            </a:xfrm>
            <a:prstGeom prst="bentUpArrow">
              <a:avLst>
                <a:gd name="adj1" fmla="val 546"/>
                <a:gd name="adj2" fmla="val 6796"/>
                <a:gd name="adj3" fmla="val 114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4" name="ZoneTexte 13"/>
          <p:cNvSpPr txBox="1"/>
          <p:nvPr/>
        </p:nvSpPr>
        <p:spPr>
          <a:xfrm>
            <a:off x="10445435" y="0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P-GSK3</a:t>
            </a:r>
            <a:r>
              <a:rPr lang="el-GR" dirty="0" smtClean="0"/>
              <a:t>β</a:t>
            </a:r>
            <a:r>
              <a:rPr lang="fr-FR" dirty="0" smtClean="0"/>
              <a:t>/GSK3</a:t>
            </a:r>
            <a:r>
              <a:rPr lang="el-GR" dirty="0" smtClean="0"/>
              <a:t>β</a:t>
            </a:r>
            <a:endParaRPr lang="fr-FR" dirty="0"/>
          </a:p>
          <a:p>
            <a:pPr algn="ctr"/>
            <a:r>
              <a:rPr lang="fr-FR" dirty="0"/>
              <a:t>2</a:t>
            </a:r>
            <a:r>
              <a:rPr lang="fr-FR" dirty="0" smtClean="0"/>
              <a:t>/2</a:t>
            </a:r>
            <a:endParaRPr lang="fr-FR" dirty="0"/>
          </a:p>
        </p:txBody>
      </p:sp>
      <p:grpSp>
        <p:nvGrpSpPr>
          <p:cNvPr id="23" name="Groupe 22"/>
          <p:cNvGrpSpPr/>
          <p:nvPr/>
        </p:nvGrpSpPr>
        <p:grpSpPr>
          <a:xfrm>
            <a:off x="5844724" y="4581419"/>
            <a:ext cx="5082356" cy="2292201"/>
            <a:chOff x="5844724" y="4581419"/>
            <a:chExt cx="5082356" cy="2292201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029" y="4581419"/>
              <a:ext cx="3736051" cy="2292201"/>
            </a:xfrm>
            <a:prstGeom prst="rect">
              <a:avLst/>
            </a:prstGeom>
          </p:spPr>
        </p:pic>
        <p:sp>
          <p:nvSpPr>
            <p:cNvPr id="15" name="ZoneTexte 14"/>
            <p:cNvSpPr txBox="1"/>
            <p:nvPr/>
          </p:nvSpPr>
          <p:spPr>
            <a:xfrm>
              <a:off x="5844724" y="6228253"/>
              <a:ext cx="132239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6" name="Flèche à angle droit 15"/>
            <p:cNvSpPr/>
            <p:nvPr/>
          </p:nvSpPr>
          <p:spPr>
            <a:xfrm>
              <a:off x="7167120" y="6000162"/>
              <a:ext cx="1766850" cy="456183"/>
            </a:xfrm>
            <a:prstGeom prst="bentUpArrow">
              <a:avLst>
                <a:gd name="adj1" fmla="val 546"/>
                <a:gd name="adj2" fmla="val 6796"/>
                <a:gd name="adj3" fmla="val 114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274697" y="1924243"/>
            <a:ext cx="5452039" cy="2546058"/>
            <a:chOff x="-128069" y="1943837"/>
            <a:chExt cx="5452039" cy="2546058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310" y="1943837"/>
              <a:ext cx="4110660" cy="2546058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-128069" y="4075864"/>
              <a:ext cx="1368214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(total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protein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too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low</a:t>
              </a:r>
              <a:r>
                <a:rPr lang="fr-FR" sz="1000" dirty="0" smtClean="0">
                  <a:solidFill>
                    <a:srgbClr val="FF0000"/>
                  </a:solidFill>
                </a:rPr>
                <a:t>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8" name="Flèche à angle droit 17"/>
            <p:cNvSpPr/>
            <p:nvPr/>
          </p:nvSpPr>
          <p:spPr>
            <a:xfrm>
              <a:off x="1266980" y="3680883"/>
              <a:ext cx="304800" cy="595036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462471" y="4489895"/>
            <a:ext cx="5043101" cy="2334737"/>
            <a:chOff x="62844" y="4523263"/>
            <a:chExt cx="5043101" cy="2334737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334" y="4523263"/>
              <a:ext cx="3674611" cy="2334737"/>
            </a:xfrm>
            <a:prstGeom prst="rect">
              <a:avLst/>
            </a:prstGeom>
          </p:spPr>
        </p:pic>
        <p:sp>
          <p:nvSpPr>
            <p:cNvPr id="19" name="ZoneTexte 18"/>
            <p:cNvSpPr txBox="1"/>
            <p:nvPr/>
          </p:nvSpPr>
          <p:spPr>
            <a:xfrm>
              <a:off x="62844" y="6289658"/>
              <a:ext cx="1368214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(total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protein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too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low</a:t>
              </a:r>
              <a:r>
                <a:rPr lang="fr-FR" sz="1000" dirty="0" smtClean="0">
                  <a:solidFill>
                    <a:srgbClr val="FF0000"/>
                  </a:solidFill>
                </a:rPr>
                <a:t>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20" name="Flèche à angle droit 19"/>
            <p:cNvSpPr/>
            <p:nvPr/>
          </p:nvSpPr>
          <p:spPr>
            <a:xfrm>
              <a:off x="1431334" y="5938920"/>
              <a:ext cx="304800" cy="595036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14066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757" y="78189"/>
            <a:ext cx="1507246" cy="180799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2" y="419282"/>
            <a:ext cx="4860736" cy="106393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353" y="1886188"/>
            <a:ext cx="4411425" cy="271986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23" y="4645071"/>
            <a:ext cx="3500086" cy="2212929"/>
          </a:xfrm>
          <a:prstGeom prst="rect">
            <a:avLst/>
          </a:prstGeom>
        </p:spPr>
      </p:pic>
      <p:grpSp>
        <p:nvGrpSpPr>
          <p:cNvPr id="15" name="Groupe 14"/>
          <p:cNvGrpSpPr/>
          <p:nvPr/>
        </p:nvGrpSpPr>
        <p:grpSpPr>
          <a:xfrm>
            <a:off x="83135" y="1886188"/>
            <a:ext cx="5805791" cy="2758883"/>
            <a:chOff x="83135" y="1886188"/>
            <a:chExt cx="5805791" cy="2758883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604" y="1886188"/>
              <a:ext cx="4517322" cy="2758883"/>
            </a:xfrm>
            <a:prstGeom prst="rect">
              <a:avLst/>
            </a:prstGeom>
          </p:spPr>
        </p:pic>
        <p:sp>
          <p:nvSpPr>
            <p:cNvPr id="9" name="Flèche à angle droit 8"/>
            <p:cNvSpPr/>
            <p:nvPr/>
          </p:nvSpPr>
          <p:spPr>
            <a:xfrm>
              <a:off x="1451349" y="3730448"/>
              <a:ext cx="304800" cy="595036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83135" y="4125429"/>
              <a:ext cx="1368214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(total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protein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too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low</a:t>
              </a:r>
              <a:r>
                <a:rPr lang="fr-FR" sz="1000" dirty="0" smtClean="0">
                  <a:solidFill>
                    <a:srgbClr val="FF0000"/>
                  </a:solidFill>
                </a:rPr>
                <a:t>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451777" y="4685225"/>
            <a:ext cx="4988762" cy="2172775"/>
            <a:chOff x="451777" y="4685225"/>
            <a:chExt cx="4988762" cy="2172775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991" y="4685225"/>
              <a:ext cx="3620548" cy="2172775"/>
            </a:xfrm>
            <a:prstGeom prst="rect">
              <a:avLst/>
            </a:prstGeom>
          </p:spPr>
        </p:pic>
        <p:sp>
          <p:nvSpPr>
            <p:cNvPr id="12" name="Flèche à angle droit 11"/>
            <p:cNvSpPr/>
            <p:nvPr/>
          </p:nvSpPr>
          <p:spPr>
            <a:xfrm>
              <a:off x="1819991" y="5969689"/>
              <a:ext cx="304800" cy="595036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451777" y="6364670"/>
              <a:ext cx="1368214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(total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protein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too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low</a:t>
              </a:r>
              <a:r>
                <a:rPr lang="fr-FR" sz="1000" dirty="0" smtClean="0">
                  <a:solidFill>
                    <a:srgbClr val="FF0000"/>
                  </a:solidFill>
                </a:rPr>
                <a:t>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6207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193" y="99483"/>
            <a:ext cx="1625494" cy="236939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9" y="512858"/>
            <a:ext cx="5030271" cy="103862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693" y="4792849"/>
            <a:ext cx="4098449" cy="206515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63" y="1929362"/>
            <a:ext cx="4283403" cy="274870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062" y="1954453"/>
            <a:ext cx="4585709" cy="269852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68" y="4792849"/>
            <a:ext cx="4043672" cy="206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858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064" y="167041"/>
            <a:ext cx="1543764" cy="225612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31" y="520605"/>
            <a:ext cx="5047320" cy="104352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198" y="4819135"/>
            <a:ext cx="4046282" cy="203886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3" y="1933918"/>
            <a:ext cx="4538472" cy="274015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877" y="1998826"/>
            <a:ext cx="4362923" cy="273253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08" y="4819135"/>
            <a:ext cx="3992202" cy="20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41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708" y="270331"/>
            <a:ext cx="1112697" cy="163466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2" y="262752"/>
            <a:ext cx="2501316" cy="119279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085" y="1851894"/>
            <a:ext cx="4239796" cy="2687993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110" y="4591812"/>
            <a:ext cx="3597747" cy="2266188"/>
          </a:xfrm>
          <a:prstGeom prst="rect">
            <a:avLst/>
          </a:prstGeom>
        </p:spPr>
      </p:pic>
      <p:grpSp>
        <p:nvGrpSpPr>
          <p:cNvPr id="14" name="Groupe 13"/>
          <p:cNvGrpSpPr/>
          <p:nvPr/>
        </p:nvGrpSpPr>
        <p:grpSpPr>
          <a:xfrm>
            <a:off x="356448" y="1905000"/>
            <a:ext cx="5122025" cy="2634887"/>
            <a:chOff x="356448" y="1905000"/>
            <a:chExt cx="5122025" cy="2634887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747" y="1905000"/>
              <a:ext cx="4188726" cy="2634887"/>
            </a:xfrm>
            <a:prstGeom prst="rect">
              <a:avLst/>
            </a:prstGeom>
          </p:spPr>
        </p:pic>
        <p:sp>
          <p:nvSpPr>
            <p:cNvPr id="12" name="ZoneTexte 11"/>
            <p:cNvSpPr txBox="1"/>
            <p:nvPr/>
          </p:nvSpPr>
          <p:spPr>
            <a:xfrm>
              <a:off x="356448" y="3701385"/>
              <a:ext cx="1212635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3" name="Flèche à angle droit 12"/>
            <p:cNvSpPr/>
            <p:nvPr/>
          </p:nvSpPr>
          <p:spPr>
            <a:xfrm>
              <a:off x="1569084" y="3494228"/>
              <a:ext cx="2477136" cy="407212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5" name="ZoneTexte 14"/>
          <p:cNvSpPr txBox="1"/>
          <p:nvPr/>
        </p:nvSpPr>
        <p:spPr>
          <a:xfrm>
            <a:off x="10445435" y="0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P-GSK3</a:t>
            </a:r>
            <a:r>
              <a:rPr lang="el-GR" dirty="0" smtClean="0"/>
              <a:t>β</a:t>
            </a:r>
            <a:r>
              <a:rPr lang="fr-FR" dirty="0" smtClean="0"/>
              <a:t>/GSK3</a:t>
            </a:r>
            <a:r>
              <a:rPr lang="el-GR" dirty="0" smtClean="0"/>
              <a:t>β</a:t>
            </a:r>
            <a:endParaRPr lang="fr-FR" dirty="0"/>
          </a:p>
          <a:p>
            <a:pPr algn="ctr"/>
            <a:r>
              <a:rPr lang="fr-FR" dirty="0" smtClean="0"/>
              <a:t>1/2</a:t>
            </a:r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265008" y="4591812"/>
            <a:ext cx="4934130" cy="2266188"/>
            <a:chOff x="265008" y="4591812"/>
            <a:chExt cx="4934130" cy="2266188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9083" y="4591812"/>
              <a:ext cx="3630055" cy="2266188"/>
            </a:xfrm>
            <a:prstGeom prst="rect">
              <a:avLst/>
            </a:prstGeom>
          </p:spPr>
        </p:pic>
        <p:sp>
          <p:nvSpPr>
            <p:cNvPr id="16" name="ZoneTexte 15"/>
            <p:cNvSpPr txBox="1"/>
            <p:nvPr/>
          </p:nvSpPr>
          <p:spPr>
            <a:xfrm>
              <a:off x="265008" y="6178107"/>
              <a:ext cx="1212635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17" name="Flèche à angle droit 16"/>
            <p:cNvSpPr/>
            <p:nvPr/>
          </p:nvSpPr>
          <p:spPr>
            <a:xfrm>
              <a:off x="1477644" y="5970950"/>
              <a:ext cx="2477136" cy="407212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81248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041" y="1905000"/>
            <a:ext cx="4277450" cy="267034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708" y="270331"/>
            <a:ext cx="1112697" cy="1634669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2" y="262752"/>
            <a:ext cx="2501316" cy="119279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972" y="4644224"/>
            <a:ext cx="3561588" cy="220923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10445435" y="0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P-GSK3</a:t>
            </a:r>
            <a:r>
              <a:rPr lang="el-GR" dirty="0" smtClean="0"/>
              <a:t>β</a:t>
            </a:r>
            <a:r>
              <a:rPr lang="fr-FR" dirty="0" smtClean="0"/>
              <a:t>/GSK3</a:t>
            </a:r>
            <a:r>
              <a:rPr lang="el-GR" dirty="0" smtClean="0"/>
              <a:t>β</a:t>
            </a:r>
            <a:endParaRPr lang="fr-FR" dirty="0"/>
          </a:p>
          <a:p>
            <a:pPr algn="ctr"/>
            <a:r>
              <a:rPr lang="fr-FR" dirty="0"/>
              <a:t>2</a:t>
            </a:r>
            <a:r>
              <a:rPr lang="fr-FR" dirty="0" smtClean="0"/>
              <a:t>/2</a:t>
            </a:r>
            <a:endParaRPr lang="fr-FR" dirty="0"/>
          </a:p>
        </p:txBody>
      </p:sp>
      <p:grpSp>
        <p:nvGrpSpPr>
          <p:cNvPr id="3" name="Groupe 2"/>
          <p:cNvGrpSpPr/>
          <p:nvPr/>
        </p:nvGrpSpPr>
        <p:grpSpPr>
          <a:xfrm>
            <a:off x="119461" y="1899562"/>
            <a:ext cx="5613261" cy="2675785"/>
            <a:chOff x="119461" y="1899562"/>
            <a:chExt cx="5613261" cy="2675785"/>
          </a:xfrm>
        </p:grpSpPr>
        <p:grpSp>
          <p:nvGrpSpPr>
            <p:cNvPr id="16" name="Groupe 15"/>
            <p:cNvGrpSpPr/>
            <p:nvPr/>
          </p:nvGrpSpPr>
          <p:grpSpPr>
            <a:xfrm>
              <a:off x="1433518" y="1899562"/>
              <a:ext cx="4299204" cy="2675785"/>
              <a:chOff x="1433518" y="1899562"/>
              <a:chExt cx="4299204" cy="2675785"/>
            </a:xfrm>
          </p:grpSpPr>
          <p:pic>
            <p:nvPicPr>
              <p:cNvPr id="5" name="Image 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33518" y="1899562"/>
                <a:ext cx="4299204" cy="2675785"/>
              </a:xfrm>
              <a:prstGeom prst="rect">
                <a:avLst/>
              </a:prstGeom>
            </p:spPr>
          </p:pic>
          <p:sp>
            <p:nvSpPr>
              <p:cNvPr id="15" name="Flèche à angle droit 14"/>
              <p:cNvSpPr/>
              <p:nvPr/>
            </p:nvSpPr>
            <p:spPr>
              <a:xfrm>
                <a:off x="1576704" y="3539948"/>
                <a:ext cx="2477136" cy="407212"/>
              </a:xfrm>
              <a:prstGeom prst="bentUpArrow">
                <a:avLst>
                  <a:gd name="adj1" fmla="val 1250"/>
                  <a:gd name="adj2" fmla="val 7500"/>
                  <a:gd name="adj3" fmla="val 11875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8" name="ZoneTexte 17"/>
            <p:cNvSpPr txBox="1"/>
            <p:nvPr/>
          </p:nvSpPr>
          <p:spPr>
            <a:xfrm>
              <a:off x="119461" y="3704600"/>
              <a:ext cx="1457243" cy="5539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 GSK3</a:t>
              </a:r>
              <a:r>
                <a:rPr lang="el-GR" sz="1000" dirty="0" smtClean="0">
                  <a:solidFill>
                    <a:srgbClr val="FF0000"/>
                  </a:solidFill>
                </a:rPr>
                <a:t>β</a:t>
              </a:r>
              <a:r>
                <a:rPr lang="fr-FR" sz="1000" dirty="0" smtClean="0">
                  <a:solidFill>
                    <a:srgbClr val="FF0000"/>
                  </a:solidFill>
                </a:rPr>
                <a:t>,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see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previous</a:t>
              </a:r>
              <a:r>
                <a:rPr lang="fr-FR" sz="1000" dirty="0" smtClean="0">
                  <a:solidFill>
                    <a:srgbClr val="FF0000"/>
                  </a:solidFill>
                </a:rPr>
                <a:t> slide)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356448" y="4644224"/>
            <a:ext cx="4996102" cy="2213776"/>
            <a:chOff x="356448" y="4644224"/>
            <a:chExt cx="4996102" cy="2213776"/>
          </a:xfrm>
        </p:grpSpPr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691" y="4644224"/>
              <a:ext cx="3538859" cy="2213776"/>
            </a:xfrm>
            <a:prstGeom prst="rect">
              <a:avLst/>
            </a:prstGeom>
          </p:spPr>
        </p:pic>
        <p:sp>
          <p:nvSpPr>
            <p:cNvPr id="19" name="ZoneTexte 18"/>
            <p:cNvSpPr txBox="1"/>
            <p:nvPr/>
          </p:nvSpPr>
          <p:spPr>
            <a:xfrm>
              <a:off x="356448" y="5953650"/>
              <a:ext cx="1457243" cy="5539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 GSK3</a:t>
              </a:r>
              <a:r>
                <a:rPr lang="el-GR" sz="1000" dirty="0" smtClean="0">
                  <a:solidFill>
                    <a:srgbClr val="FF0000"/>
                  </a:solidFill>
                </a:rPr>
                <a:t>β</a:t>
              </a:r>
              <a:r>
                <a:rPr lang="fr-FR" sz="1000" dirty="0" smtClean="0">
                  <a:solidFill>
                    <a:srgbClr val="FF0000"/>
                  </a:solidFill>
                </a:rPr>
                <a:t>,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see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previous</a:t>
              </a:r>
              <a:r>
                <a:rPr lang="fr-FR" sz="1000" dirty="0" smtClean="0">
                  <a:solidFill>
                    <a:srgbClr val="FF0000"/>
                  </a:solidFill>
                </a:rPr>
                <a:t> slide)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  <p:sp>
          <p:nvSpPr>
            <p:cNvPr id="20" name="Flèche à angle droit 19"/>
            <p:cNvSpPr/>
            <p:nvPr/>
          </p:nvSpPr>
          <p:spPr>
            <a:xfrm>
              <a:off x="1813690" y="5992604"/>
              <a:ext cx="2198365" cy="407212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307461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735" y="69116"/>
            <a:ext cx="1161285" cy="170631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08" y="460773"/>
            <a:ext cx="2531321" cy="77731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912" y="4634590"/>
            <a:ext cx="3584448" cy="222341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576" y="1842518"/>
            <a:ext cx="4389120" cy="2748459"/>
          </a:xfrm>
          <a:prstGeom prst="rect">
            <a:avLst/>
          </a:prstGeom>
        </p:spPr>
      </p:pic>
      <p:grpSp>
        <p:nvGrpSpPr>
          <p:cNvPr id="16" name="Groupe 15"/>
          <p:cNvGrpSpPr/>
          <p:nvPr/>
        </p:nvGrpSpPr>
        <p:grpSpPr>
          <a:xfrm>
            <a:off x="203281" y="1814473"/>
            <a:ext cx="5662170" cy="2776504"/>
            <a:chOff x="203281" y="1814473"/>
            <a:chExt cx="5662170" cy="2776504"/>
          </a:xfrm>
        </p:grpSpPr>
        <p:grpSp>
          <p:nvGrpSpPr>
            <p:cNvPr id="10" name="Groupe 9"/>
            <p:cNvGrpSpPr/>
            <p:nvPr/>
          </p:nvGrpSpPr>
          <p:grpSpPr>
            <a:xfrm>
              <a:off x="1431458" y="1814473"/>
              <a:ext cx="4433993" cy="2776504"/>
              <a:chOff x="1431458" y="1814473"/>
              <a:chExt cx="4433993" cy="2776504"/>
            </a:xfrm>
          </p:grpSpPr>
          <p:pic>
            <p:nvPicPr>
              <p:cNvPr id="5" name="Image 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31458" y="1814473"/>
                <a:ext cx="4433993" cy="2776504"/>
              </a:xfrm>
              <a:prstGeom prst="rect">
                <a:avLst/>
              </a:prstGeom>
            </p:spPr>
          </p:pic>
          <p:sp>
            <p:nvSpPr>
              <p:cNvPr id="9" name="Flèche à angle droit 8"/>
              <p:cNvSpPr/>
              <p:nvPr/>
            </p:nvSpPr>
            <p:spPr>
              <a:xfrm>
                <a:off x="1660524" y="3730448"/>
                <a:ext cx="2477136" cy="407212"/>
              </a:xfrm>
              <a:prstGeom prst="bentUpArrow">
                <a:avLst>
                  <a:gd name="adj1" fmla="val 1250"/>
                  <a:gd name="adj2" fmla="val 7500"/>
                  <a:gd name="adj3" fmla="val 11875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2" name="ZoneTexte 11"/>
            <p:cNvSpPr txBox="1"/>
            <p:nvPr/>
          </p:nvSpPr>
          <p:spPr>
            <a:xfrm>
              <a:off x="203281" y="3860661"/>
              <a:ext cx="1457243" cy="5539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 GSK3</a:t>
              </a:r>
              <a:r>
                <a:rPr lang="el-GR" sz="1000" dirty="0" smtClean="0">
                  <a:solidFill>
                    <a:srgbClr val="FF0000"/>
                  </a:solidFill>
                </a:rPr>
                <a:t>β</a:t>
              </a:r>
              <a:r>
                <a:rPr lang="fr-FR" sz="1000" dirty="0" smtClean="0">
                  <a:solidFill>
                    <a:srgbClr val="FF0000"/>
                  </a:solidFill>
                </a:rPr>
                <a:t>,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see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previous</a:t>
              </a:r>
              <a:r>
                <a:rPr lang="fr-FR" sz="1000" dirty="0" smtClean="0">
                  <a:solidFill>
                    <a:srgbClr val="FF0000"/>
                  </a:solidFill>
                </a:rPr>
                <a:t> slide)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410424" y="4630015"/>
            <a:ext cx="5018818" cy="2227985"/>
            <a:chOff x="410424" y="4630015"/>
            <a:chExt cx="5018818" cy="2227985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7669" y="4630015"/>
              <a:ext cx="3561573" cy="2227985"/>
            </a:xfrm>
            <a:prstGeom prst="rect">
              <a:avLst/>
            </a:prstGeom>
          </p:spPr>
        </p:pic>
        <p:sp>
          <p:nvSpPr>
            <p:cNvPr id="13" name="Flèche à angle droit 12"/>
            <p:cNvSpPr/>
            <p:nvPr/>
          </p:nvSpPr>
          <p:spPr>
            <a:xfrm>
              <a:off x="1867668" y="6019196"/>
              <a:ext cx="2206491" cy="407212"/>
            </a:xfrm>
            <a:prstGeom prst="bentUpArrow">
              <a:avLst>
                <a:gd name="adj1" fmla="val 1250"/>
                <a:gd name="adj2" fmla="val 7500"/>
                <a:gd name="adj3" fmla="val 1187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410424" y="6149409"/>
              <a:ext cx="1457243" cy="5539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 err="1" smtClean="0">
                  <a:solidFill>
                    <a:srgbClr val="FF0000"/>
                  </a:solidFill>
                </a:rPr>
                <a:t>Sample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excluded</a:t>
              </a:r>
              <a:r>
                <a:rPr lang="fr-FR" sz="1000" dirty="0" smtClean="0">
                  <a:solidFill>
                    <a:srgbClr val="FF0000"/>
                  </a:solidFill>
                </a:rPr>
                <a:t> (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bubble</a:t>
              </a:r>
              <a:r>
                <a:rPr lang="fr-FR" sz="1000" dirty="0" smtClean="0">
                  <a:solidFill>
                    <a:srgbClr val="FF0000"/>
                  </a:solidFill>
                </a:rPr>
                <a:t> tubuline GSK3</a:t>
              </a:r>
              <a:r>
                <a:rPr lang="el-GR" sz="1000" dirty="0" smtClean="0">
                  <a:solidFill>
                    <a:srgbClr val="FF0000"/>
                  </a:solidFill>
                </a:rPr>
                <a:t>β</a:t>
              </a:r>
              <a:r>
                <a:rPr lang="fr-FR" sz="1000" dirty="0" smtClean="0">
                  <a:solidFill>
                    <a:srgbClr val="FF0000"/>
                  </a:solidFill>
                </a:rPr>
                <a:t>,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see</a:t>
              </a:r>
              <a:r>
                <a:rPr lang="fr-FR" sz="1000" dirty="0" smtClean="0">
                  <a:solidFill>
                    <a:srgbClr val="FF0000"/>
                  </a:solidFill>
                </a:rPr>
                <a:t> </a:t>
              </a:r>
              <a:r>
                <a:rPr lang="fr-FR" sz="1000" dirty="0" err="1" smtClean="0">
                  <a:solidFill>
                    <a:srgbClr val="FF0000"/>
                  </a:solidFill>
                </a:rPr>
                <a:t>previous</a:t>
              </a:r>
              <a:r>
                <a:rPr lang="fr-FR" sz="1000" dirty="0" smtClean="0">
                  <a:solidFill>
                    <a:srgbClr val="FF0000"/>
                  </a:solidFill>
                </a:rPr>
                <a:t> slide)</a:t>
              </a:r>
              <a:endParaRPr lang="fr-FR" sz="1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85891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162</Words>
  <Application>Microsoft Office PowerPoint</Application>
  <PresentationFormat>Grand écran</PresentationFormat>
  <Paragraphs>28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BROCA-BRISSON Lea</dc:creator>
  <cp:lastModifiedBy>BROCA-BRISSON Lea</cp:lastModifiedBy>
  <cp:revision>15</cp:revision>
  <dcterms:created xsi:type="dcterms:W3CDTF">2023-09-16T17:12:08Z</dcterms:created>
  <dcterms:modified xsi:type="dcterms:W3CDTF">2023-09-18T14:04:01Z</dcterms:modified>
</cp:coreProperties>
</file>