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75" r:id="rId2"/>
    <p:sldId id="276" r:id="rId3"/>
    <p:sldId id="277" r:id="rId4"/>
    <p:sldId id="278" r:id="rId5"/>
    <p:sldId id="279" r:id="rId6"/>
    <p:sldId id="280" r:id="rId7"/>
    <p:sldId id="282" r:id="rId8"/>
    <p:sldId id="283" r:id="rId9"/>
  </p:sldIdLst>
  <p:sldSz cx="6858000" cy="9906000" type="A4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2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528" autoAdjust="0"/>
  </p:normalViewPr>
  <p:slideViewPr>
    <p:cSldViewPr>
      <p:cViewPr varScale="1">
        <p:scale>
          <a:sx n="73" d="100"/>
          <a:sy n="73" d="100"/>
        </p:scale>
        <p:origin x="3222" y="66"/>
      </p:cViewPr>
      <p:guideLst>
        <p:guide orient="horz" pos="312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2C8DB5-CDA9-481E-B189-537F4C38F6D6}" type="datetimeFigureOut">
              <a:rPr lang="zh-CN" altLang="en-US" smtClean="0"/>
              <a:pPr/>
              <a:t>2023/6/4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2241550" y="685800"/>
            <a:ext cx="23749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0AC790-2D1E-4412-9117-AAFFCA24BE2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0AC790-2D1E-4412-9117-AAFFCA24BE22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0AC790-2D1E-4412-9117-AAFFCA24BE22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514350" y="3077283"/>
            <a:ext cx="5829300" cy="212336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028700" y="5613400"/>
            <a:ext cx="4800600" cy="253153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FF5CD-B8A8-45E1-9F8B-D070A762A445}" type="datetimeFigureOut">
              <a:rPr lang="zh-CN" altLang="en-US" smtClean="0"/>
              <a:pPr/>
              <a:t>2023/6/4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C8459-5F45-4FAA-B89E-0CE5C31E63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FF5CD-B8A8-45E1-9F8B-D070A762A445}" type="datetimeFigureOut">
              <a:rPr lang="zh-CN" altLang="en-US" smtClean="0"/>
              <a:pPr/>
              <a:t>2023/6/4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C8459-5F45-4FAA-B89E-0CE5C31E63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4972050" y="396701"/>
            <a:ext cx="1543050" cy="8452203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342900" y="396701"/>
            <a:ext cx="4514850" cy="8452203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FF5CD-B8A8-45E1-9F8B-D070A762A445}" type="datetimeFigureOut">
              <a:rPr lang="zh-CN" altLang="en-US" smtClean="0"/>
              <a:pPr/>
              <a:t>2023/6/4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C8459-5F45-4FAA-B89E-0CE5C31E63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FF5CD-B8A8-45E1-9F8B-D070A762A445}" type="datetimeFigureOut">
              <a:rPr lang="zh-CN" altLang="en-US" smtClean="0"/>
              <a:pPr/>
              <a:t>2023/6/4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C8459-5F45-4FAA-B89E-0CE5C31E63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41735" y="6365524"/>
            <a:ext cx="5829300" cy="196744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541735" y="4198586"/>
            <a:ext cx="5829300" cy="216693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FF5CD-B8A8-45E1-9F8B-D070A762A445}" type="datetimeFigureOut">
              <a:rPr lang="zh-CN" altLang="en-US" smtClean="0"/>
              <a:pPr/>
              <a:t>2023/6/4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C8459-5F45-4FAA-B89E-0CE5C31E63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342900" y="2311402"/>
            <a:ext cx="3028950" cy="653750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3486150" y="2311402"/>
            <a:ext cx="3028950" cy="653750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FF5CD-B8A8-45E1-9F8B-D070A762A445}" type="datetimeFigureOut">
              <a:rPr lang="zh-CN" altLang="en-US" smtClean="0"/>
              <a:pPr/>
              <a:t>2023/6/4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C8459-5F45-4FAA-B89E-0CE5C31E63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342900" y="2217385"/>
            <a:ext cx="3030141" cy="92410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342900" y="3141486"/>
            <a:ext cx="3030141" cy="570741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3483769" y="2217385"/>
            <a:ext cx="3031332" cy="92410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3483769" y="3141486"/>
            <a:ext cx="3031332" cy="570741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FF5CD-B8A8-45E1-9F8B-D070A762A445}" type="datetimeFigureOut">
              <a:rPr lang="zh-CN" altLang="en-US" smtClean="0"/>
              <a:pPr/>
              <a:t>2023/6/4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C8459-5F45-4FAA-B89E-0CE5C31E63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FF5CD-B8A8-45E1-9F8B-D070A762A445}" type="datetimeFigureOut">
              <a:rPr lang="zh-CN" altLang="en-US" smtClean="0"/>
              <a:pPr/>
              <a:t>2023/6/4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C8459-5F45-4FAA-B89E-0CE5C31E63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FF5CD-B8A8-45E1-9F8B-D070A762A445}" type="datetimeFigureOut">
              <a:rPr lang="zh-CN" altLang="en-US" smtClean="0"/>
              <a:pPr/>
              <a:t>2023/6/4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C8459-5F45-4FAA-B89E-0CE5C31E63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42900" y="394405"/>
            <a:ext cx="2256235" cy="167851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681288" y="394408"/>
            <a:ext cx="3833812" cy="845449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342900" y="2072924"/>
            <a:ext cx="2256235" cy="677598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FF5CD-B8A8-45E1-9F8B-D070A762A445}" type="datetimeFigureOut">
              <a:rPr lang="zh-CN" altLang="en-US" smtClean="0"/>
              <a:pPr/>
              <a:t>2023/6/4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C8459-5F45-4FAA-B89E-0CE5C31E63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344216" y="6934200"/>
            <a:ext cx="4114800" cy="81862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344216" y="885119"/>
            <a:ext cx="4114800" cy="594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344216" y="7752822"/>
            <a:ext cx="4114800" cy="116257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FF5CD-B8A8-45E1-9F8B-D070A762A445}" type="datetimeFigureOut">
              <a:rPr lang="zh-CN" altLang="en-US" smtClean="0"/>
              <a:pPr/>
              <a:t>2023/6/4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C8459-5F45-4FAA-B89E-0CE5C31E63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342900" y="396699"/>
            <a:ext cx="6172200" cy="1651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342900" y="2311402"/>
            <a:ext cx="6172200" cy="65375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342900" y="9181397"/>
            <a:ext cx="160020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FF5CD-B8A8-45E1-9F8B-D070A762A445}" type="datetimeFigureOut">
              <a:rPr lang="zh-CN" altLang="en-US" smtClean="0"/>
              <a:pPr/>
              <a:t>2023/6/4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2343150" y="9181397"/>
            <a:ext cx="217170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4914900" y="9181397"/>
            <a:ext cx="160020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6C8459-5F45-4FAA-B89E-0CE5C31E63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tiff"/><Relationship Id="rId3" Type="http://schemas.openxmlformats.org/officeDocument/2006/relationships/image" Target="../media/image2.tiff"/><Relationship Id="rId7" Type="http://schemas.openxmlformats.org/officeDocument/2006/relationships/image" Target="../media/image6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tiff"/><Relationship Id="rId5" Type="http://schemas.openxmlformats.org/officeDocument/2006/relationships/image" Target="../media/image4.tiff"/><Relationship Id="rId4" Type="http://schemas.openxmlformats.org/officeDocument/2006/relationships/image" Target="../media/image3.tiff"/><Relationship Id="rId9" Type="http://schemas.openxmlformats.org/officeDocument/2006/relationships/image" Target="../media/image8.tif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tiff"/><Relationship Id="rId3" Type="http://schemas.openxmlformats.org/officeDocument/2006/relationships/image" Target="../media/image10.tiff"/><Relationship Id="rId7" Type="http://schemas.openxmlformats.org/officeDocument/2006/relationships/image" Target="../media/image14.tiff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tiff"/><Relationship Id="rId5" Type="http://schemas.openxmlformats.org/officeDocument/2006/relationships/image" Target="../media/image12.tiff"/><Relationship Id="rId4" Type="http://schemas.openxmlformats.org/officeDocument/2006/relationships/image" Target="../media/image11.tif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tiff"/><Relationship Id="rId3" Type="http://schemas.openxmlformats.org/officeDocument/2006/relationships/image" Target="../media/image16.tiff"/><Relationship Id="rId7" Type="http://schemas.openxmlformats.org/officeDocument/2006/relationships/image" Target="../media/image20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tiff"/><Relationship Id="rId5" Type="http://schemas.openxmlformats.org/officeDocument/2006/relationships/image" Target="../media/image18.tiff"/><Relationship Id="rId10" Type="http://schemas.openxmlformats.org/officeDocument/2006/relationships/image" Target="../media/image23.tiff"/><Relationship Id="rId4" Type="http://schemas.openxmlformats.org/officeDocument/2006/relationships/image" Target="../media/image17.tiff"/><Relationship Id="rId9" Type="http://schemas.openxmlformats.org/officeDocument/2006/relationships/image" Target="../media/image22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7" Type="http://schemas.openxmlformats.org/officeDocument/2006/relationships/image" Target="../media/image29.tiff"/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tiff"/><Relationship Id="rId5" Type="http://schemas.openxmlformats.org/officeDocument/2006/relationships/image" Target="../media/image27.tiff"/><Relationship Id="rId4" Type="http://schemas.openxmlformats.org/officeDocument/2006/relationships/image" Target="../media/image26.tif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tiff"/><Relationship Id="rId3" Type="http://schemas.openxmlformats.org/officeDocument/2006/relationships/image" Target="../media/image31.tiff"/><Relationship Id="rId7" Type="http://schemas.openxmlformats.org/officeDocument/2006/relationships/image" Target="../media/image35.tiff"/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tiff"/><Relationship Id="rId5" Type="http://schemas.openxmlformats.org/officeDocument/2006/relationships/image" Target="../media/image33.tiff"/><Relationship Id="rId4" Type="http://schemas.openxmlformats.org/officeDocument/2006/relationships/image" Target="../media/image32.tif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tiff"/><Relationship Id="rId3" Type="http://schemas.openxmlformats.org/officeDocument/2006/relationships/image" Target="../media/image38.tiff"/><Relationship Id="rId7" Type="http://schemas.openxmlformats.org/officeDocument/2006/relationships/image" Target="../media/image42.tiff"/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tiff"/><Relationship Id="rId5" Type="http://schemas.openxmlformats.org/officeDocument/2006/relationships/image" Target="../media/image40.tiff"/><Relationship Id="rId4" Type="http://schemas.openxmlformats.org/officeDocument/2006/relationships/image" Target="../media/image39.tiff"/><Relationship Id="rId9" Type="http://schemas.openxmlformats.org/officeDocument/2006/relationships/image" Target="../media/image44.tif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tiff"/><Relationship Id="rId3" Type="http://schemas.openxmlformats.org/officeDocument/2006/relationships/image" Target="../media/image45.tiff"/><Relationship Id="rId7" Type="http://schemas.openxmlformats.org/officeDocument/2006/relationships/image" Target="../media/image49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tiff"/><Relationship Id="rId5" Type="http://schemas.openxmlformats.org/officeDocument/2006/relationships/image" Target="../media/image47.tiff"/><Relationship Id="rId10" Type="http://schemas.openxmlformats.org/officeDocument/2006/relationships/image" Target="../media/image52.tiff"/><Relationship Id="rId4" Type="http://schemas.openxmlformats.org/officeDocument/2006/relationships/image" Target="../media/image46.tiff"/><Relationship Id="rId9" Type="http://schemas.openxmlformats.org/officeDocument/2006/relationships/image" Target="../media/image51.tif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tif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E:\TNFAIP2-数据整理-待发表-20210621-终\20210909-figure 二改\TNFAIP2-20221021-Ccs一稿\原始数据-20221128\Fig4\12062022-1806-IQgap1-IP-CQX\12062022-1806-IQgap1-IP\20221206_1105-TNFAIP2.t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14" y="309530"/>
            <a:ext cx="3321867" cy="2214578"/>
          </a:xfrm>
          <a:prstGeom prst="rect">
            <a:avLst/>
          </a:prstGeom>
          <a:noFill/>
        </p:spPr>
      </p:pic>
      <p:pic>
        <p:nvPicPr>
          <p:cNvPr id="16387" name="Picture 3" descr="E:\TNFAIP2-数据整理-待发表-20210621-终\20210909-figure 二改\TNFAIP2-20221021-Ccs一稿\原始数据-20221128\Fig4\12062022-1806-IQgap1-IP-CQX\12062022-1806-IQgap1-IP\20221206_1107-IQGAP1.t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29000" y="309530"/>
            <a:ext cx="3321868" cy="2214578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214422" y="430381"/>
            <a:ext cx="5822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/>
              <a:t>Fig4B</a:t>
            </a:r>
            <a:endParaRPr lang="zh-CN" altLang="en-US" sz="1400"/>
          </a:p>
        </p:txBody>
      </p:sp>
      <p:sp>
        <p:nvSpPr>
          <p:cNvPr id="5" name="矩形 4"/>
          <p:cNvSpPr/>
          <p:nvPr/>
        </p:nvSpPr>
        <p:spPr>
          <a:xfrm>
            <a:off x="1285861" y="738158"/>
            <a:ext cx="1000132" cy="274590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TextBox 5"/>
          <p:cNvSpPr txBox="1"/>
          <p:nvPr/>
        </p:nvSpPr>
        <p:spPr>
          <a:xfrm>
            <a:off x="1500173" y="1001885"/>
            <a:ext cx="10001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/>
              <a:t>TNFAIP2</a:t>
            </a:r>
            <a:endParaRPr lang="zh-CN" altLang="en-US" sz="1400"/>
          </a:p>
        </p:txBody>
      </p:sp>
      <p:sp>
        <p:nvSpPr>
          <p:cNvPr id="7" name="矩形 6"/>
          <p:cNvSpPr/>
          <p:nvPr/>
        </p:nvSpPr>
        <p:spPr>
          <a:xfrm>
            <a:off x="4643446" y="881034"/>
            <a:ext cx="1000132" cy="274590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TextBox 7"/>
          <p:cNvSpPr txBox="1"/>
          <p:nvPr/>
        </p:nvSpPr>
        <p:spPr>
          <a:xfrm>
            <a:off x="4857759" y="1144761"/>
            <a:ext cx="10001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/>
              <a:t>IQGAP1</a:t>
            </a:r>
            <a:endParaRPr lang="zh-CN" altLang="en-US" sz="1400"/>
          </a:p>
        </p:txBody>
      </p:sp>
      <p:sp>
        <p:nvSpPr>
          <p:cNvPr id="10" name="TextBox 9"/>
          <p:cNvSpPr txBox="1"/>
          <p:nvPr/>
        </p:nvSpPr>
        <p:spPr>
          <a:xfrm>
            <a:off x="4572008" y="573257"/>
            <a:ext cx="5822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/>
              <a:t>Fig4B</a:t>
            </a:r>
            <a:endParaRPr lang="zh-CN" altLang="en-US" sz="1400"/>
          </a:p>
        </p:txBody>
      </p:sp>
      <p:pic>
        <p:nvPicPr>
          <p:cNvPr id="16389" name="Picture 5" descr="E:\FH-WB-2022\20220622-1806-ddp10AZD20\GAPDH\1.t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414" y="2595546"/>
            <a:ext cx="3321868" cy="2214578"/>
          </a:xfrm>
          <a:prstGeom prst="rect">
            <a:avLst/>
          </a:prstGeom>
          <a:noFill/>
        </p:spPr>
      </p:pic>
      <p:sp>
        <p:nvSpPr>
          <p:cNvPr id="12" name="矩形 11"/>
          <p:cNvSpPr/>
          <p:nvPr/>
        </p:nvSpPr>
        <p:spPr>
          <a:xfrm>
            <a:off x="714356" y="3524240"/>
            <a:ext cx="571504" cy="274590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TextBox 12"/>
          <p:cNvSpPr txBox="1"/>
          <p:nvPr/>
        </p:nvSpPr>
        <p:spPr>
          <a:xfrm>
            <a:off x="357166" y="3809992"/>
            <a:ext cx="15716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/>
              <a:t>HCC1806-GAPDH</a:t>
            </a:r>
            <a:endParaRPr lang="zh-CN" altLang="en-US" sz="1400"/>
          </a:p>
        </p:txBody>
      </p:sp>
      <p:sp>
        <p:nvSpPr>
          <p:cNvPr id="14" name="TextBox 13"/>
          <p:cNvSpPr txBox="1"/>
          <p:nvPr/>
        </p:nvSpPr>
        <p:spPr>
          <a:xfrm>
            <a:off x="632211" y="3238488"/>
            <a:ext cx="5822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/>
              <a:t>Fig4C</a:t>
            </a:r>
            <a:endParaRPr lang="zh-CN" altLang="en-US" sz="1400"/>
          </a:p>
        </p:txBody>
      </p:sp>
      <p:pic>
        <p:nvPicPr>
          <p:cNvPr id="16390" name="Picture 6" descr="E:\FH-WB-2022\20220622-1806-ddp10AZD20\IQGAP1\1.ti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464720" y="2595546"/>
            <a:ext cx="3321866" cy="2214578"/>
          </a:xfrm>
          <a:prstGeom prst="rect">
            <a:avLst/>
          </a:prstGeom>
          <a:noFill/>
        </p:spPr>
      </p:pic>
      <p:sp>
        <p:nvSpPr>
          <p:cNvPr id="16" name="矩形 15"/>
          <p:cNvSpPr/>
          <p:nvPr/>
        </p:nvSpPr>
        <p:spPr>
          <a:xfrm>
            <a:off x="4071942" y="3595678"/>
            <a:ext cx="571504" cy="274590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TextBox 16"/>
          <p:cNvSpPr txBox="1"/>
          <p:nvPr/>
        </p:nvSpPr>
        <p:spPr>
          <a:xfrm>
            <a:off x="3714752" y="3881430"/>
            <a:ext cx="15716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/>
              <a:t>HCC1806-IQGAP1</a:t>
            </a:r>
            <a:endParaRPr lang="zh-CN" altLang="en-US" sz="1400"/>
          </a:p>
        </p:txBody>
      </p:sp>
      <p:sp>
        <p:nvSpPr>
          <p:cNvPr id="18" name="TextBox 17"/>
          <p:cNvSpPr txBox="1"/>
          <p:nvPr/>
        </p:nvSpPr>
        <p:spPr>
          <a:xfrm>
            <a:off x="3989797" y="3309926"/>
            <a:ext cx="5822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/>
              <a:t>Fig4C</a:t>
            </a:r>
            <a:endParaRPr lang="zh-CN" altLang="en-US" sz="1400"/>
          </a:p>
        </p:txBody>
      </p:sp>
      <p:pic>
        <p:nvPicPr>
          <p:cNvPr id="16391" name="Picture 7" descr="E:\FH-WB-2022\20220627-1937-EPI800.24H-DDP10UM.24H\GA-0628\4.tif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1414" y="4881562"/>
            <a:ext cx="3321866" cy="2214578"/>
          </a:xfrm>
          <a:prstGeom prst="rect">
            <a:avLst/>
          </a:prstGeom>
          <a:noFill/>
        </p:spPr>
      </p:pic>
      <p:sp>
        <p:nvSpPr>
          <p:cNvPr id="20" name="矩形 19"/>
          <p:cNvSpPr/>
          <p:nvPr/>
        </p:nvSpPr>
        <p:spPr>
          <a:xfrm>
            <a:off x="1785926" y="5716793"/>
            <a:ext cx="571504" cy="274590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TextBox 20"/>
          <p:cNvSpPr txBox="1"/>
          <p:nvPr/>
        </p:nvSpPr>
        <p:spPr>
          <a:xfrm>
            <a:off x="1428736" y="6002545"/>
            <a:ext cx="15716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/>
              <a:t>HCC1937-GAPDH</a:t>
            </a:r>
            <a:endParaRPr lang="zh-CN" altLang="en-US" sz="1400"/>
          </a:p>
        </p:txBody>
      </p:sp>
      <p:sp>
        <p:nvSpPr>
          <p:cNvPr id="22" name="TextBox 21"/>
          <p:cNvSpPr txBox="1"/>
          <p:nvPr/>
        </p:nvSpPr>
        <p:spPr>
          <a:xfrm>
            <a:off x="1703781" y="5431041"/>
            <a:ext cx="5822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/>
              <a:t>Fig4C</a:t>
            </a:r>
            <a:endParaRPr lang="zh-CN" altLang="en-US" sz="1400"/>
          </a:p>
        </p:txBody>
      </p:sp>
      <p:pic>
        <p:nvPicPr>
          <p:cNvPr id="16392" name="Picture 8" descr="E:\FH-WB-2022\20220627-1937-EPI800.24H-DDP10UM.24H\IQGA\3.tif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464720" y="4881562"/>
            <a:ext cx="3321866" cy="2214577"/>
          </a:xfrm>
          <a:prstGeom prst="rect">
            <a:avLst/>
          </a:prstGeom>
          <a:noFill/>
        </p:spPr>
      </p:pic>
      <p:sp>
        <p:nvSpPr>
          <p:cNvPr id="24" name="矩形 23"/>
          <p:cNvSpPr/>
          <p:nvPr/>
        </p:nvSpPr>
        <p:spPr>
          <a:xfrm>
            <a:off x="5143512" y="5869193"/>
            <a:ext cx="571504" cy="274590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TextBox 24"/>
          <p:cNvSpPr txBox="1"/>
          <p:nvPr/>
        </p:nvSpPr>
        <p:spPr>
          <a:xfrm>
            <a:off x="4786322" y="6154945"/>
            <a:ext cx="15716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/>
              <a:t>HCC1937-IQGAP1</a:t>
            </a:r>
            <a:endParaRPr lang="zh-CN" altLang="en-US" sz="1400"/>
          </a:p>
        </p:txBody>
      </p:sp>
      <p:sp>
        <p:nvSpPr>
          <p:cNvPr id="26" name="TextBox 25"/>
          <p:cNvSpPr txBox="1"/>
          <p:nvPr/>
        </p:nvSpPr>
        <p:spPr>
          <a:xfrm>
            <a:off x="5061367" y="5583441"/>
            <a:ext cx="5822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/>
              <a:t>Fig4C</a:t>
            </a:r>
            <a:endParaRPr lang="zh-CN" altLang="en-US" sz="1400"/>
          </a:p>
        </p:txBody>
      </p:sp>
      <p:pic>
        <p:nvPicPr>
          <p:cNvPr id="16393" name="Picture 9" descr="E:\FH-WB-2022\20220608-REPEAT-1806-KDIQGAP1 2.4+EPI800NM,24H+BMN 10UM,24H\IQGAP1\1.tif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1414" y="7239016"/>
            <a:ext cx="3321867" cy="2214578"/>
          </a:xfrm>
          <a:prstGeom prst="rect">
            <a:avLst/>
          </a:prstGeom>
          <a:noFill/>
        </p:spPr>
      </p:pic>
      <p:sp>
        <p:nvSpPr>
          <p:cNvPr id="28" name="矩形 27"/>
          <p:cNvSpPr/>
          <p:nvPr/>
        </p:nvSpPr>
        <p:spPr>
          <a:xfrm>
            <a:off x="642918" y="8393186"/>
            <a:ext cx="1071570" cy="203152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TextBox 28"/>
          <p:cNvSpPr txBox="1"/>
          <p:nvPr/>
        </p:nvSpPr>
        <p:spPr>
          <a:xfrm>
            <a:off x="857232" y="8596338"/>
            <a:ext cx="8572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/>
              <a:t>IQGAP1</a:t>
            </a:r>
            <a:endParaRPr lang="zh-CN" altLang="en-US" sz="1400"/>
          </a:p>
        </p:txBody>
      </p:sp>
      <p:sp>
        <p:nvSpPr>
          <p:cNvPr id="30" name="TextBox 29"/>
          <p:cNvSpPr txBox="1"/>
          <p:nvPr/>
        </p:nvSpPr>
        <p:spPr>
          <a:xfrm>
            <a:off x="500042" y="8096272"/>
            <a:ext cx="16562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/>
              <a:t>Fig4H-HCC1806-EPI</a:t>
            </a:r>
            <a:endParaRPr lang="zh-CN" altLang="en-US" sz="1400"/>
          </a:p>
        </p:txBody>
      </p:sp>
      <p:pic>
        <p:nvPicPr>
          <p:cNvPr id="16394" name="Picture 10" descr="E:\FH-WB-2022\20220608-REPEAT-1806-KDIQGAP1 2.4+EPI800NM,24H+BMN 10UM,24H\H2AX\3.tif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464720" y="7239016"/>
            <a:ext cx="3321866" cy="2214578"/>
          </a:xfrm>
          <a:prstGeom prst="rect">
            <a:avLst/>
          </a:prstGeom>
          <a:noFill/>
        </p:spPr>
      </p:pic>
      <p:sp>
        <p:nvSpPr>
          <p:cNvPr id="32" name="矩形 31"/>
          <p:cNvSpPr/>
          <p:nvPr/>
        </p:nvSpPr>
        <p:spPr>
          <a:xfrm>
            <a:off x="4000504" y="8239148"/>
            <a:ext cx="1143008" cy="203152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TextBox 32"/>
          <p:cNvSpPr txBox="1"/>
          <p:nvPr/>
        </p:nvSpPr>
        <p:spPr>
          <a:xfrm>
            <a:off x="4214818" y="8431437"/>
            <a:ext cx="6655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/>
              <a:t>γH2AX</a:t>
            </a:r>
            <a:endParaRPr lang="zh-CN" altLang="en-US" sz="1400"/>
          </a:p>
        </p:txBody>
      </p:sp>
      <p:sp>
        <p:nvSpPr>
          <p:cNvPr id="34" name="TextBox 33"/>
          <p:cNvSpPr txBox="1"/>
          <p:nvPr/>
        </p:nvSpPr>
        <p:spPr>
          <a:xfrm>
            <a:off x="3773041" y="7953396"/>
            <a:ext cx="16562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/>
              <a:t>Fig4H-HCC1806-EPI</a:t>
            </a:r>
            <a:endParaRPr lang="zh-CN" altLang="en-US" sz="14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E:\FH-WB-2022\20220608-REPEAT-1806-KDIQGAP1 2.4+EPI800NM,24H+BMN 10UM,24H\PARP\2.t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14" y="166654"/>
            <a:ext cx="3357586" cy="2238391"/>
          </a:xfrm>
          <a:prstGeom prst="rect">
            <a:avLst/>
          </a:prstGeom>
          <a:noFill/>
        </p:spPr>
      </p:pic>
      <p:sp>
        <p:nvSpPr>
          <p:cNvPr id="3" name="矩形 2"/>
          <p:cNvSpPr/>
          <p:nvPr/>
        </p:nvSpPr>
        <p:spPr>
          <a:xfrm>
            <a:off x="571480" y="1227361"/>
            <a:ext cx="1143008" cy="296615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TextBox 3"/>
          <p:cNvSpPr txBox="1"/>
          <p:nvPr/>
        </p:nvSpPr>
        <p:spPr>
          <a:xfrm>
            <a:off x="857232" y="1501951"/>
            <a:ext cx="8572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/>
              <a:t>PARP</a:t>
            </a:r>
            <a:endParaRPr lang="zh-CN" altLang="en-US" sz="1400"/>
          </a:p>
        </p:txBody>
      </p:sp>
      <p:sp>
        <p:nvSpPr>
          <p:cNvPr id="5" name="TextBox 4"/>
          <p:cNvSpPr txBox="1"/>
          <p:nvPr/>
        </p:nvSpPr>
        <p:spPr>
          <a:xfrm>
            <a:off x="428604" y="930447"/>
            <a:ext cx="16562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/>
              <a:t>Fig4H-HCC1806-EPI</a:t>
            </a:r>
            <a:endParaRPr lang="zh-CN" altLang="en-US" sz="1400"/>
          </a:p>
        </p:txBody>
      </p:sp>
      <p:pic>
        <p:nvPicPr>
          <p:cNvPr id="17411" name="Picture 3" descr="E:\FH-WB-2022\20220608-REPEAT-1806-KDIQGAP1 2.4+EPI800NM,24H+BMN 10UM,24H\TUBULIN\1.t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00438" y="166654"/>
            <a:ext cx="3321867" cy="2214578"/>
          </a:xfrm>
          <a:prstGeom prst="rect">
            <a:avLst/>
          </a:prstGeom>
          <a:noFill/>
        </p:spPr>
      </p:pic>
      <p:sp>
        <p:nvSpPr>
          <p:cNvPr id="7" name="矩形 6"/>
          <p:cNvSpPr/>
          <p:nvPr/>
        </p:nvSpPr>
        <p:spPr>
          <a:xfrm>
            <a:off x="3987355" y="1106510"/>
            <a:ext cx="1143008" cy="296615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TextBox 7"/>
          <p:cNvSpPr txBox="1"/>
          <p:nvPr/>
        </p:nvSpPr>
        <p:spPr>
          <a:xfrm>
            <a:off x="4273107" y="1359075"/>
            <a:ext cx="8572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/>
              <a:t>Tubulin</a:t>
            </a:r>
            <a:endParaRPr lang="zh-CN" altLang="en-US" sz="1400"/>
          </a:p>
        </p:txBody>
      </p:sp>
      <p:sp>
        <p:nvSpPr>
          <p:cNvPr id="9" name="TextBox 8"/>
          <p:cNvSpPr txBox="1"/>
          <p:nvPr/>
        </p:nvSpPr>
        <p:spPr>
          <a:xfrm>
            <a:off x="3844479" y="809596"/>
            <a:ext cx="16562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/>
              <a:t>Fig4H-HCC1806-EPI</a:t>
            </a:r>
            <a:endParaRPr lang="zh-CN" altLang="en-US" sz="1400"/>
          </a:p>
        </p:txBody>
      </p:sp>
      <p:pic>
        <p:nvPicPr>
          <p:cNvPr id="17412" name="Picture 4" descr="E:\FH-WB-2022\20220730-REPEAT-1806-KDIQBMN10UM,1937KDIQBMN10-分别合并到0622以及0627WB图\IQGAP1\2.t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413" y="2500295"/>
            <a:ext cx="3357587" cy="2238391"/>
          </a:xfrm>
          <a:prstGeom prst="rect">
            <a:avLst/>
          </a:prstGeom>
          <a:noFill/>
        </p:spPr>
      </p:pic>
      <p:sp>
        <p:nvSpPr>
          <p:cNvPr id="11" name="矩形 10"/>
          <p:cNvSpPr/>
          <p:nvPr/>
        </p:nvSpPr>
        <p:spPr>
          <a:xfrm>
            <a:off x="642918" y="3535402"/>
            <a:ext cx="1143008" cy="296615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TextBox 11"/>
          <p:cNvSpPr txBox="1"/>
          <p:nvPr/>
        </p:nvSpPr>
        <p:spPr>
          <a:xfrm>
            <a:off x="928670" y="3809992"/>
            <a:ext cx="8572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/>
              <a:t>IQGAP1</a:t>
            </a:r>
            <a:endParaRPr lang="zh-CN" altLang="en-US" sz="1400"/>
          </a:p>
        </p:txBody>
      </p:sp>
      <p:sp>
        <p:nvSpPr>
          <p:cNvPr id="13" name="TextBox 12"/>
          <p:cNvSpPr txBox="1"/>
          <p:nvPr/>
        </p:nvSpPr>
        <p:spPr>
          <a:xfrm>
            <a:off x="500042" y="3238488"/>
            <a:ext cx="17427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/>
              <a:t>Fig4H-HCC1806-BMN</a:t>
            </a:r>
            <a:endParaRPr lang="zh-CN" altLang="en-US" sz="1400"/>
          </a:p>
        </p:txBody>
      </p:sp>
      <p:pic>
        <p:nvPicPr>
          <p:cNvPr id="17413" name="Picture 5" descr="E:\FH-WB-2022\20220620-1806-KDIQGAP1-2,4-BMN10,24,BMN20,24\H2AX\1.ti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17141" y="2511431"/>
            <a:ext cx="3340883" cy="2227255"/>
          </a:xfrm>
          <a:prstGeom prst="rect">
            <a:avLst/>
          </a:prstGeom>
          <a:noFill/>
        </p:spPr>
      </p:pic>
      <p:sp>
        <p:nvSpPr>
          <p:cNvPr id="15" name="矩形 14"/>
          <p:cNvSpPr/>
          <p:nvPr/>
        </p:nvSpPr>
        <p:spPr>
          <a:xfrm>
            <a:off x="4071942" y="3463964"/>
            <a:ext cx="1143008" cy="296615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TextBox 16"/>
          <p:cNvSpPr txBox="1"/>
          <p:nvPr/>
        </p:nvSpPr>
        <p:spPr>
          <a:xfrm>
            <a:off x="3929066" y="3167050"/>
            <a:ext cx="17427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/>
              <a:t>Fig4H-HCC1806-BMN</a:t>
            </a:r>
            <a:endParaRPr lang="zh-CN" altLang="en-US" sz="1400"/>
          </a:p>
        </p:txBody>
      </p:sp>
      <p:sp>
        <p:nvSpPr>
          <p:cNvPr id="18" name="TextBox 17"/>
          <p:cNvSpPr txBox="1"/>
          <p:nvPr/>
        </p:nvSpPr>
        <p:spPr>
          <a:xfrm>
            <a:off x="4286256" y="3738554"/>
            <a:ext cx="6655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/>
              <a:t>γH2AX</a:t>
            </a:r>
            <a:endParaRPr lang="zh-CN" altLang="en-US" sz="1400"/>
          </a:p>
        </p:txBody>
      </p:sp>
      <p:pic>
        <p:nvPicPr>
          <p:cNvPr id="17414" name="Picture 6" descr="E:\FH-WB-2022\20220608-REPEAT-1806-KDIQGAP1 2.4+EPI800NM,24H+BMN 10UM,24H\PARP\3.tif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1413" y="4857748"/>
            <a:ext cx="3357587" cy="2238392"/>
          </a:xfrm>
          <a:prstGeom prst="rect">
            <a:avLst/>
          </a:prstGeom>
          <a:noFill/>
        </p:spPr>
      </p:pic>
      <p:sp>
        <p:nvSpPr>
          <p:cNvPr id="20" name="矩形 19"/>
          <p:cNvSpPr/>
          <p:nvPr/>
        </p:nvSpPr>
        <p:spPr>
          <a:xfrm>
            <a:off x="1714488" y="5870831"/>
            <a:ext cx="1143008" cy="296615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TextBox 20"/>
          <p:cNvSpPr txBox="1"/>
          <p:nvPr/>
        </p:nvSpPr>
        <p:spPr>
          <a:xfrm>
            <a:off x="2000240" y="6145421"/>
            <a:ext cx="8572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/>
              <a:t>PARP</a:t>
            </a:r>
            <a:endParaRPr lang="zh-CN" altLang="en-US" sz="1400"/>
          </a:p>
        </p:txBody>
      </p:sp>
      <p:sp>
        <p:nvSpPr>
          <p:cNvPr id="22" name="TextBox 21"/>
          <p:cNvSpPr txBox="1"/>
          <p:nvPr/>
        </p:nvSpPr>
        <p:spPr>
          <a:xfrm>
            <a:off x="1428736" y="5573917"/>
            <a:ext cx="17427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/>
              <a:t>Fig4H-HCC1806-BMN</a:t>
            </a:r>
            <a:endParaRPr lang="zh-CN" altLang="en-US" sz="1400"/>
          </a:p>
        </p:txBody>
      </p:sp>
      <p:pic>
        <p:nvPicPr>
          <p:cNvPr id="17415" name="Picture 7" descr="E:\FH-WB-2022\20220608-REPEAT-1806-KDIQGAP1 2.4+EPI800NM,24H+BMN 10UM,24H\TUBULIN\1.t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52837" y="4881562"/>
            <a:ext cx="3305187" cy="2203458"/>
          </a:xfrm>
          <a:prstGeom prst="rect">
            <a:avLst/>
          </a:prstGeom>
          <a:noFill/>
        </p:spPr>
      </p:pic>
      <p:sp>
        <p:nvSpPr>
          <p:cNvPr id="24" name="矩形 23"/>
          <p:cNvSpPr/>
          <p:nvPr/>
        </p:nvSpPr>
        <p:spPr>
          <a:xfrm>
            <a:off x="5186677" y="5799393"/>
            <a:ext cx="1143008" cy="296615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TextBox 24"/>
          <p:cNvSpPr txBox="1"/>
          <p:nvPr/>
        </p:nvSpPr>
        <p:spPr>
          <a:xfrm>
            <a:off x="5472429" y="6073983"/>
            <a:ext cx="8572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/>
              <a:t>Tubulin</a:t>
            </a:r>
            <a:endParaRPr lang="zh-CN" altLang="en-US" sz="1400"/>
          </a:p>
        </p:txBody>
      </p:sp>
      <p:sp>
        <p:nvSpPr>
          <p:cNvPr id="26" name="TextBox 25"/>
          <p:cNvSpPr txBox="1"/>
          <p:nvPr/>
        </p:nvSpPr>
        <p:spPr>
          <a:xfrm>
            <a:off x="4900925" y="5502479"/>
            <a:ext cx="17427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/>
              <a:t>Fig4H-HCC1806-BMN</a:t>
            </a:r>
            <a:endParaRPr lang="zh-CN" altLang="en-US" sz="1400"/>
          </a:p>
        </p:txBody>
      </p:sp>
      <p:pic>
        <p:nvPicPr>
          <p:cNvPr id="17416" name="Picture 8" descr="E:\FH-WB-2022\20220627-1937-EPI800.24H-DDP10UM.24H\H2AX\2.tif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500414" y="7215203"/>
            <a:ext cx="3357586" cy="2238391"/>
          </a:xfrm>
          <a:prstGeom prst="rect">
            <a:avLst/>
          </a:prstGeom>
          <a:noFill/>
        </p:spPr>
      </p:pic>
      <p:sp>
        <p:nvSpPr>
          <p:cNvPr id="29" name="矩形 28"/>
          <p:cNvSpPr/>
          <p:nvPr/>
        </p:nvSpPr>
        <p:spPr>
          <a:xfrm>
            <a:off x="4186545" y="8107434"/>
            <a:ext cx="1143008" cy="296615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TextBox 29"/>
          <p:cNvSpPr txBox="1"/>
          <p:nvPr/>
        </p:nvSpPr>
        <p:spPr>
          <a:xfrm>
            <a:off x="4043669" y="7810520"/>
            <a:ext cx="16017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/>
              <a:t>Fig4H-HCC1937-EPI</a:t>
            </a:r>
            <a:endParaRPr lang="zh-CN" altLang="en-US" sz="1400"/>
          </a:p>
        </p:txBody>
      </p:sp>
      <p:sp>
        <p:nvSpPr>
          <p:cNvPr id="31" name="TextBox 30"/>
          <p:cNvSpPr txBox="1"/>
          <p:nvPr/>
        </p:nvSpPr>
        <p:spPr>
          <a:xfrm>
            <a:off x="4400859" y="8382024"/>
            <a:ext cx="6655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/>
              <a:t>γH2AX</a:t>
            </a:r>
            <a:endParaRPr lang="zh-CN" altLang="en-US" sz="1400"/>
          </a:p>
        </p:txBody>
      </p:sp>
      <p:pic>
        <p:nvPicPr>
          <p:cNvPr id="17418" name="Picture 10" descr="E:\FH-WB-2022\20220701-REPEAT-1937-KDIQ-EPI800+BMN40\IQGAP1\2.tif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1414" y="7215204"/>
            <a:ext cx="3357586" cy="2238390"/>
          </a:xfrm>
          <a:prstGeom prst="rect">
            <a:avLst/>
          </a:prstGeom>
          <a:noFill/>
        </p:spPr>
      </p:pic>
      <p:sp>
        <p:nvSpPr>
          <p:cNvPr id="33" name="矩形 32"/>
          <p:cNvSpPr/>
          <p:nvPr/>
        </p:nvSpPr>
        <p:spPr>
          <a:xfrm>
            <a:off x="684271" y="8178872"/>
            <a:ext cx="1143008" cy="296615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TextBox 33"/>
          <p:cNvSpPr txBox="1"/>
          <p:nvPr/>
        </p:nvSpPr>
        <p:spPr>
          <a:xfrm>
            <a:off x="541395" y="7881958"/>
            <a:ext cx="16017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/>
              <a:t>Fig4H-HCC1937-EPI</a:t>
            </a:r>
            <a:endParaRPr lang="zh-CN" altLang="en-US" sz="1400"/>
          </a:p>
        </p:txBody>
      </p:sp>
      <p:sp>
        <p:nvSpPr>
          <p:cNvPr id="35" name="TextBox 34"/>
          <p:cNvSpPr txBox="1"/>
          <p:nvPr/>
        </p:nvSpPr>
        <p:spPr>
          <a:xfrm>
            <a:off x="898585" y="8453462"/>
            <a:ext cx="7521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/>
              <a:t>IQGAP1</a:t>
            </a:r>
            <a:endParaRPr lang="zh-CN" altLang="en-US" sz="14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E:\FH-WB-2022\20220627-1937-EPI800.24H-DDP10UM.24H\PARP\1.t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14" y="166654"/>
            <a:ext cx="3357585" cy="2238390"/>
          </a:xfrm>
          <a:prstGeom prst="rect">
            <a:avLst/>
          </a:prstGeom>
          <a:noFill/>
        </p:spPr>
      </p:pic>
      <p:sp>
        <p:nvSpPr>
          <p:cNvPr id="3" name="矩形 2"/>
          <p:cNvSpPr/>
          <p:nvPr/>
        </p:nvSpPr>
        <p:spPr>
          <a:xfrm>
            <a:off x="571480" y="1035072"/>
            <a:ext cx="1143008" cy="296615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TextBox 3"/>
          <p:cNvSpPr txBox="1"/>
          <p:nvPr/>
        </p:nvSpPr>
        <p:spPr>
          <a:xfrm>
            <a:off x="428604" y="738158"/>
            <a:ext cx="16017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/>
              <a:t>Fig4H-HCC1937-EPI</a:t>
            </a:r>
            <a:endParaRPr lang="zh-CN" altLang="en-US" sz="1400"/>
          </a:p>
        </p:txBody>
      </p:sp>
      <p:sp>
        <p:nvSpPr>
          <p:cNvPr id="5" name="TextBox 4"/>
          <p:cNvSpPr txBox="1"/>
          <p:nvPr/>
        </p:nvSpPr>
        <p:spPr>
          <a:xfrm>
            <a:off x="785794" y="1309662"/>
            <a:ext cx="5593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/>
              <a:t>PARP</a:t>
            </a:r>
            <a:endParaRPr lang="zh-CN" altLang="en-US" sz="1400"/>
          </a:p>
        </p:txBody>
      </p:sp>
      <p:pic>
        <p:nvPicPr>
          <p:cNvPr id="18434" name="Picture 2" descr="E:\FH-WB-2022\20220627-1937-EPI800.24H-DDP10UM.24H\TU-0628\3.t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00438" y="166654"/>
            <a:ext cx="3357586" cy="2238391"/>
          </a:xfrm>
          <a:prstGeom prst="rect">
            <a:avLst/>
          </a:prstGeom>
          <a:noFill/>
        </p:spPr>
      </p:pic>
      <p:sp>
        <p:nvSpPr>
          <p:cNvPr id="8" name="矩形 7"/>
          <p:cNvSpPr/>
          <p:nvPr/>
        </p:nvSpPr>
        <p:spPr>
          <a:xfrm>
            <a:off x="3929066" y="952472"/>
            <a:ext cx="1143008" cy="296615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TextBox 8"/>
          <p:cNvSpPr txBox="1"/>
          <p:nvPr/>
        </p:nvSpPr>
        <p:spPr>
          <a:xfrm>
            <a:off x="3714753" y="666720"/>
            <a:ext cx="16017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/>
              <a:t>Fig4H-HCC1937-EPI</a:t>
            </a:r>
            <a:endParaRPr lang="zh-CN" altLang="en-US" sz="1400"/>
          </a:p>
        </p:txBody>
      </p:sp>
      <p:sp>
        <p:nvSpPr>
          <p:cNvPr id="10" name="TextBox 9"/>
          <p:cNvSpPr txBox="1"/>
          <p:nvPr/>
        </p:nvSpPr>
        <p:spPr>
          <a:xfrm>
            <a:off x="4205858" y="1216199"/>
            <a:ext cx="7233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/>
              <a:t>Tubulin</a:t>
            </a:r>
            <a:endParaRPr lang="zh-CN" altLang="en-US" sz="1400"/>
          </a:p>
        </p:txBody>
      </p:sp>
      <p:pic>
        <p:nvPicPr>
          <p:cNvPr id="18435" name="Picture 3" descr="E:\FH-WB-2022\20220814-1937-KDIQ-BMN\PARP\2.ti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414" y="4845072"/>
            <a:ext cx="3376602" cy="2251068"/>
          </a:xfrm>
          <a:prstGeom prst="rect">
            <a:avLst/>
          </a:prstGeom>
          <a:noFill/>
        </p:spPr>
      </p:pic>
      <p:sp>
        <p:nvSpPr>
          <p:cNvPr id="12" name="矩形 11"/>
          <p:cNvSpPr/>
          <p:nvPr/>
        </p:nvSpPr>
        <p:spPr>
          <a:xfrm>
            <a:off x="1684403" y="5713490"/>
            <a:ext cx="1143008" cy="296615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TextBox 12"/>
          <p:cNvSpPr txBox="1"/>
          <p:nvPr/>
        </p:nvSpPr>
        <p:spPr>
          <a:xfrm>
            <a:off x="1428736" y="5416576"/>
            <a:ext cx="17427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/>
              <a:t>Fig4H-HCC1937-BMN</a:t>
            </a:r>
            <a:endParaRPr lang="zh-CN" altLang="en-US" sz="1400"/>
          </a:p>
        </p:txBody>
      </p:sp>
      <p:sp>
        <p:nvSpPr>
          <p:cNvPr id="14" name="TextBox 13"/>
          <p:cNvSpPr txBox="1"/>
          <p:nvPr/>
        </p:nvSpPr>
        <p:spPr>
          <a:xfrm>
            <a:off x="1898717" y="5988080"/>
            <a:ext cx="5593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/>
              <a:t>PARP</a:t>
            </a:r>
            <a:endParaRPr lang="zh-CN" altLang="en-US" sz="1400"/>
          </a:p>
        </p:txBody>
      </p:sp>
      <p:pic>
        <p:nvPicPr>
          <p:cNvPr id="18436" name="Picture 4" descr="E:\FH-WB-2022\20220814-1937-KDIQ-BMN\H2AX\4.tif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500438" y="2500311"/>
            <a:ext cx="3357562" cy="2238375"/>
          </a:xfrm>
          <a:prstGeom prst="rect">
            <a:avLst/>
          </a:prstGeom>
          <a:noFill/>
        </p:spPr>
      </p:pic>
      <p:sp>
        <p:nvSpPr>
          <p:cNvPr id="16" name="矩形 15"/>
          <p:cNvSpPr/>
          <p:nvPr/>
        </p:nvSpPr>
        <p:spPr>
          <a:xfrm>
            <a:off x="5143512" y="3524240"/>
            <a:ext cx="1357322" cy="285752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TextBox 16"/>
          <p:cNvSpPr txBox="1"/>
          <p:nvPr/>
        </p:nvSpPr>
        <p:spPr>
          <a:xfrm>
            <a:off x="5620953" y="3787967"/>
            <a:ext cx="6655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/>
              <a:t>γH2AX</a:t>
            </a:r>
            <a:endParaRPr lang="zh-CN" altLang="en-US" sz="1400"/>
          </a:p>
        </p:txBody>
      </p:sp>
      <p:sp>
        <p:nvSpPr>
          <p:cNvPr id="18" name="TextBox 17"/>
          <p:cNvSpPr txBox="1"/>
          <p:nvPr/>
        </p:nvSpPr>
        <p:spPr>
          <a:xfrm>
            <a:off x="4857760" y="3095612"/>
            <a:ext cx="17427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/>
              <a:t>Fig4H-HCC1937-BMN</a:t>
            </a:r>
            <a:endParaRPr lang="zh-CN" altLang="en-US" sz="1400"/>
          </a:p>
        </p:txBody>
      </p:sp>
      <p:pic>
        <p:nvPicPr>
          <p:cNvPr id="18437" name="Picture 5" descr="E:\FH-WB-2022\20220810-1937-KDIQ-BMN10.30\IQ\1.tif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1413" y="2524108"/>
            <a:ext cx="3357587" cy="2238390"/>
          </a:xfrm>
          <a:prstGeom prst="rect">
            <a:avLst/>
          </a:prstGeom>
          <a:noFill/>
        </p:spPr>
      </p:pic>
      <p:sp>
        <p:nvSpPr>
          <p:cNvPr id="20" name="矩形 19"/>
          <p:cNvSpPr/>
          <p:nvPr/>
        </p:nvSpPr>
        <p:spPr>
          <a:xfrm>
            <a:off x="655998" y="3441939"/>
            <a:ext cx="1143008" cy="296615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TextBox 20"/>
          <p:cNvSpPr txBox="1"/>
          <p:nvPr/>
        </p:nvSpPr>
        <p:spPr>
          <a:xfrm>
            <a:off x="400331" y="3145025"/>
            <a:ext cx="17427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/>
              <a:t>Fig4H-HCC1937-BMN</a:t>
            </a:r>
            <a:endParaRPr lang="zh-CN" altLang="en-US" sz="1400"/>
          </a:p>
        </p:txBody>
      </p:sp>
      <p:sp>
        <p:nvSpPr>
          <p:cNvPr id="22" name="TextBox 21"/>
          <p:cNvSpPr txBox="1"/>
          <p:nvPr/>
        </p:nvSpPr>
        <p:spPr>
          <a:xfrm>
            <a:off x="870312" y="3716529"/>
            <a:ext cx="7521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/>
              <a:t>IQGAP1</a:t>
            </a:r>
            <a:endParaRPr lang="zh-CN" altLang="en-US" sz="1400"/>
          </a:p>
        </p:txBody>
      </p:sp>
      <p:pic>
        <p:nvPicPr>
          <p:cNvPr id="18438" name="Picture 6" descr="E:\FH-WB-2022\20220810-1937-KDIQ-BMN10.30\GA\1111.tif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500438" y="4857751"/>
            <a:ext cx="3357586" cy="2238390"/>
          </a:xfrm>
          <a:prstGeom prst="rect">
            <a:avLst/>
          </a:prstGeom>
          <a:noFill/>
        </p:spPr>
      </p:pic>
      <p:sp>
        <p:nvSpPr>
          <p:cNvPr id="24" name="矩形 23"/>
          <p:cNvSpPr/>
          <p:nvPr/>
        </p:nvSpPr>
        <p:spPr>
          <a:xfrm>
            <a:off x="4541923" y="5865890"/>
            <a:ext cx="1143008" cy="296615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TextBox 24"/>
          <p:cNvSpPr txBox="1"/>
          <p:nvPr/>
        </p:nvSpPr>
        <p:spPr>
          <a:xfrm>
            <a:off x="4286256" y="5568976"/>
            <a:ext cx="17427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/>
              <a:t>Fig4H-HCC1937-BMN</a:t>
            </a:r>
            <a:endParaRPr lang="zh-CN" altLang="en-US" sz="1400"/>
          </a:p>
        </p:txBody>
      </p:sp>
      <p:sp>
        <p:nvSpPr>
          <p:cNvPr id="26" name="TextBox 25"/>
          <p:cNvSpPr txBox="1"/>
          <p:nvPr/>
        </p:nvSpPr>
        <p:spPr>
          <a:xfrm>
            <a:off x="4756237" y="6140480"/>
            <a:ext cx="7233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/>
              <a:t>Tubulin</a:t>
            </a:r>
            <a:endParaRPr lang="zh-CN" altLang="en-US" sz="1400"/>
          </a:p>
        </p:txBody>
      </p:sp>
      <p:pic>
        <p:nvPicPr>
          <p:cNvPr id="18439" name="Picture 7" descr="E:\FH-WB-2022\20220818-1806-OEB94-KDIQGAPA-BMN1 0\B94-0819\4.tif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1415" y="7167578"/>
            <a:ext cx="3357585" cy="2238389"/>
          </a:xfrm>
          <a:prstGeom prst="rect">
            <a:avLst/>
          </a:prstGeom>
          <a:noFill/>
        </p:spPr>
      </p:pic>
      <p:sp>
        <p:nvSpPr>
          <p:cNvPr id="28" name="矩形 27"/>
          <p:cNvSpPr/>
          <p:nvPr/>
        </p:nvSpPr>
        <p:spPr>
          <a:xfrm>
            <a:off x="928670" y="8156847"/>
            <a:ext cx="798898" cy="296615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TextBox 28"/>
          <p:cNvSpPr txBox="1"/>
          <p:nvPr/>
        </p:nvSpPr>
        <p:spPr>
          <a:xfrm>
            <a:off x="1042300" y="7881958"/>
            <a:ext cx="5293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/>
              <a:t>Fig4I</a:t>
            </a:r>
            <a:endParaRPr lang="zh-CN" altLang="en-US" sz="1400"/>
          </a:p>
        </p:txBody>
      </p:sp>
      <p:sp>
        <p:nvSpPr>
          <p:cNvPr id="30" name="TextBox 29"/>
          <p:cNvSpPr txBox="1"/>
          <p:nvPr/>
        </p:nvSpPr>
        <p:spPr>
          <a:xfrm>
            <a:off x="928670" y="8431437"/>
            <a:ext cx="7933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/>
              <a:t>TNFAIP2</a:t>
            </a:r>
            <a:endParaRPr lang="zh-CN" altLang="en-US" sz="1400"/>
          </a:p>
        </p:txBody>
      </p:sp>
      <p:pic>
        <p:nvPicPr>
          <p:cNvPr id="18440" name="Picture 8" descr="E:\FH-WB-2022\20220818-1806-OEB94-KDIQGAPA-BMN1 0\20220819-REPEAT-20220818-1806-OEB94-KDIQGAPA-BMN1 0\GA\3.tif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500438" y="7167577"/>
            <a:ext cx="3357586" cy="2238391"/>
          </a:xfrm>
          <a:prstGeom prst="rect">
            <a:avLst/>
          </a:prstGeom>
          <a:noFill/>
        </p:spPr>
      </p:pic>
      <p:sp>
        <p:nvSpPr>
          <p:cNvPr id="32" name="矩形 31"/>
          <p:cNvSpPr/>
          <p:nvPr/>
        </p:nvSpPr>
        <p:spPr>
          <a:xfrm>
            <a:off x="4558928" y="8085409"/>
            <a:ext cx="798898" cy="296615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TextBox 32"/>
          <p:cNvSpPr txBox="1"/>
          <p:nvPr/>
        </p:nvSpPr>
        <p:spPr>
          <a:xfrm>
            <a:off x="4672558" y="7810520"/>
            <a:ext cx="5293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/>
              <a:t>Fig4I</a:t>
            </a:r>
            <a:endParaRPr lang="zh-CN" altLang="en-US" sz="1400"/>
          </a:p>
        </p:txBody>
      </p:sp>
      <p:sp>
        <p:nvSpPr>
          <p:cNvPr id="34" name="TextBox 33"/>
          <p:cNvSpPr txBox="1"/>
          <p:nvPr/>
        </p:nvSpPr>
        <p:spPr>
          <a:xfrm>
            <a:off x="4643446" y="8359999"/>
            <a:ext cx="7184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/>
              <a:t>GAPDH</a:t>
            </a:r>
            <a:endParaRPr lang="zh-CN" altLang="en-US" sz="14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E:\FH-WB-2022\20220818-1806-OEB94-KDIQGAPA-BMN1 0\20220819-REPEAT-20220818-1806-OEB94-KDIQGAPA-BMN1 0\IQ\2.t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52" y="95216"/>
            <a:ext cx="3429023" cy="2286016"/>
          </a:xfrm>
          <a:prstGeom prst="rect">
            <a:avLst/>
          </a:prstGeom>
          <a:noFill/>
        </p:spPr>
      </p:pic>
      <p:sp>
        <p:nvSpPr>
          <p:cNvPr id="3" name="矩形 2"/>
          <p:cNvSpPr/>
          <p:nvPr/>
        </p:nvSpPr>
        <p:spPr>
          <a:xfrm>
            <a:off x="1344218" y="1155923"/>
            <a:ext cx="798898" cy="296615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TextBox 3"/>
          <p:cNvSpPr txBox="1"/>
          <p:nvPr/>
        </p:nvSpPr>
        <p:spPr>
          <a:xfrm>
            <a:off x="1457848" y="881034"/>
            <a:ext cx="5293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/>
              <a:t>Fig4I</a:t>
            </a:r>
            <a:endParaRPr lang="zh-CN" altLang="en-US" sz="1400"/>
          </a:p>
        </p:txBody>
      </p:sp>
      <p:sp>
        <p:nvSpPr>
          <p:cNvPr id="5" name="TextBox 4"/>
          <p:cNvSpPr txBox="1"/>
          <p:nvPr/>
        </p:nvSpPr>
        <p:spPr>
          <a:xfrm>
            <a:off x="1390987" y="1430513"/>
            <a:ext cx="7521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/>
              <a:t>IQGAP1</a:t>
            </a:r>
            <a:endParaRPr lang="zh-CN" altLang="en-US" sz="1400"/>
          </a:p>
        </p:txBody>
      </p:sp>
      <p:pic>
        <p:nvPicPr>
          <p:cNvPr id="19459" name="Picture 3" descr="E:\FH-WB-2022\20220815-1806-OEB94-KDIQGAPA-EPI800\20220818-RE-20220815-1806-OEB94-KDIQGAPA-EPI800\b94-0819\1.t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53" y="2524108"/>
            <a:ext cx="3286122" cy="2190749"/>
          </a:xfrm>
          <a:prstGeom prst="rect">
            <a:avLst/>
          </a:prstGeom>
          <a:noFill/>
        </p:spPr>
      </p:pic>
      <p:sp>
        <p:nvSpPr>
          <p:cNvPr id="7" name="矩形 6"/>
          <p:cNvSpPr/>
          <p:nvPr/>
        </p:nvSpPr>
        <p:spPr>
          <a:xfrm>
            <a:off x="1000108" y="3584816"/>
            <a:ext cx="1506140" cy="284254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TextBox 7"/>
          <p:cNvSpPr txBox="1"/>
          <p:nvPr/>
        </p:nvSpPr>
        <p:spPr>
          <a:xfrm>
            <a:off x="1006892" y="3287901"/>
            <a:ext cx="15648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/>
              <a:t>Fig4L-HCC1806-EPI</a:t>
            </a:r>
            <a:endParaRPr lang="zh-CN" altLang="en-US" sz="1400"/>
          </a:p>
        </p:txBody>
      </p:sp>
      <p:sp>
        <p:nvSpPr>
          <p:cNvPr id="9" name="TextBox 8"/>
          <p:cNvSpPr txBox="1"/>
          <p:nvPr/>
        </p:nvSpPr>
        <p:spPr>
          <a:xfrm>
            <a:off x="1311285" y="3859405"/>
            <a:ext cx="8318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/>
              <a:t>TMFAIP2</a:t>
            </a:r>
            <a:endParaRPr lang="zh-CN" altLang="en-US" sz="1400"/>
          </a:p>
        </p:txBody>
      </p:sp>
      <p:pic>
        <p:nvPicPr>
          <p:cNvPr id="19460" name="Picture 4" descr="E:\FH-WB-2022\20220815-1806-OEB94-KDIQGAPA-EPI800\H2AX\3.t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00438" y="2524108"/>
            <a:ext cx="3286123" cy="2190749"/>
          </a:xfrm>
          <a:prstGeom prst="rect">
            <a:avLst/>
          </a:prstGeom>
          <a:noFill/>
        </p:spPr>
      </p:pic>
      <p:sp>
        <p:nvSpPr>
          <p:cNvPr id="11" name="矩形 10"/>
          <p:cNvSpPr/>
          <p:nvPr/>
        </p:nvSpPr>
        <p:spPr>
          <a:xfrm>
            <a:off x="4500570" y="3463965"/>
            <a:ext cx="1506140" cy="284254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TextBox 11"/>
          <p:cNvSpPr txBox="1"/>
          <p:nvPr/>
        </p:nvSpPr>
        <p:spPr>
          <a:xfrm>
            <a:off x="4507354" y="3167050"/>
            <a:ext cx="15648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/>
              <a:t>Fig4L-HCC1806-EPI</a:t>
            </a:r>
            <a:endParaRPr lang="zh-CN" altLang="en-US" sz="1400"/>
          </a:p>
        </p:txBody>
      </p:sp>
      <p:sp>
        <p:nvSpPr>
          <p:cNvPr id="13" name="TextBox 12"/>
          <p:cNvSpPr txBox="1"/>
          <p:nvPr/>
        </p:nvSpPr>
        <p:spPr>
          <a:xfrm>
            <a:off x="5000636" y="3738554"/>
            <a:ext cx="6655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/>
              <a:t>γH2AX</a:t>
            </a:r>
            <a:endParaRPr lang="zh-CN" altLang="en-US" sz="1400"/>
          </a:p>
        </p:txBody>
      </p:sp>
      <p:pic>
        <p:nvPicPr>
          <p:cNvPr id="19461" name="Picture 5" descr="E:\FH-WB-2022\20220815-1806-OEB94-KDIQGAPA-EPI800\20220818-RE-20220815-1806-OEB94-KDIQGAPA-EPI800\PARP\3.ti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2852" y="4810124"/>
            <a:ext cx="3286148" cy="2190766"/>
          </a:xfrm>
          <a:prstGeom prst="rect">
            <a:avLst/>
          </a:prstGeom>
          <a:noFill/>
        </p:spPr>
      </p:pic>
      <p:sp>
        <p:nvSpPr>
          <p:cNvPr id="15" name="矩形 14"/>
          <p:cNvSpPr/>
          <p:nvPr/>
        </p:nvSpPr>
        <p:spPr>
          <a:xfrm>
            <a:off x="1071546" y="5656518"/>
            <a:ext cx="1506140" cy="284254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TextBox 15"/>
          <p:cNvSpPr txBox="1"/>
          <p:nvPr/>
        </p:nvSpPr>
        <p:spPr>
          <a:xfrm>
            <a:off x="1078330" y="5359603"/>
            <a:ext cx="15648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/>
              <a:t>Fig4L-HCC1806-EPI</a:t>
            </a:r>
            <a:endParaRPr lang="zh-CN" altLang="en-US" sz="1400"/>
          </a:p>
        </p:txBody>
      </p:sp>
      <p:sp>
        <p:nvSpPr>
          <p:cNvPr id="17" name="TextBox 16"/>
          <p:cNvSpPr txBox="1"/>
          <p:nvPr/>
        </p:nvSpPr>
        <p:spPr>
          <a:xfrm>
            <a:off x="1583732" y="5931107"/>
            <a:ext cx="5593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/>
              <a:t>PARP</a:t>
            </a:r>
            <a:endParaRPr lang="zh-CN" altLang="en-US" sz="1400"/>
          </a:p>
        </p:txBody>
      </p:sp>
      <p:pic>
        <p:nvPicPr>
          <p:cNvPr id="19462" name="Picture 6" descr="E:\FH-WB-2022\20220818-1806-OEB94-KDIQ-EPI800\GA-0819\2.tif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42852" y="7024702"/>
            <a:ext cx="3286148" cy="2190766"/>
          </a:xfrm>
          <a:prstGeom prst="rect">
            <a:avLst/>
          </a:prstGeom>
          <a:noFill/>
        </p:spPr>
      </p:pic>
      <p:sp>
        <p:nvSpPr>
          <p:cNvPr id="19" name="矩形 18"/>
          <p:cNvSpPr/>
          <p:nvPr/>
        </p:nvSpPr>
        <p:spPr>
          <a:xfrm>
            <a:off x="1142984" y="7871096"/>
            <a:ext cx="1506140" cy="284254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TextBox 19"/>
          <p:cNvSpPr txBox="1"/>
          <p:nvPr/>
        </p:nvSpPr>
        <p:spPr>
          <a:xfrm>
            <a:off x="1149768" y="7574181"/>
            <a:ext cx="15648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/>
              <a:t>Fig4L-HCC1806-EPI</a:t>
            </a:r>
            <a:endParaRPr lang="zh-CN" altLang="en-US" sz="1400"/>
          </a:p>
        </p:txBody>
      </p:sp>
      <p:sp>
        <p:nvSpPr>
          <p:cNvPr id="21" name="TextBox 20"/>
          <p:cNvSpPr txBox="1"/>
          <p:nvPr/>
        </p:nvSpPr>
        <p:spPr>
          <a:xfrm>
            <a:off x="1571612" y="8145685"/>
            <a:ext cx="7184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/>
              <a:t>GAPDH</a:t>
            </a:r>
            <a:endParaRPr lang="zh-CN" altLang="en-US" sz="1400"/>
          </a:p>
        </p:txBody>
      </p:sp>
      <p:pic>
        <p:nvPicPr>
          <p:cNvPr id="19463" name="Picture 7" descr="E:\FH-WB-2022\20220818-1806-OEB94-KDIQ-EPI800\IQ\1.tif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500439" y="4810123"/>
            <a:ext cx="3286147" cy="2190765"/>
          </a:xfrm>
          <a:prstGeom prst="rect">
            <a:avLst/>
          </a:prstGeom>
          <a:noFill/>
        </p:spPr>
      </p:pic>
      <p:sp>
        <p:nvSpPr>
          <p:cNvPr id="23" name="矩形 22"/>
          <p:cNvSpPr/>
          <p:nvPr/>
        </p:nvSpPr>
        <p:spPr>
          <a:xfrm>
            <a:off x="4357694" y="5749981"/>
            <a:ext cx="1506140" cy="284254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TextBox 23"/>
          <p:cNvSpPr txBox="1"/>
          <p:nvPr/>
        </p:nvSpPr>
        <p:spPr>
          <a:xfrm>
            <a:off x="4364478" y="5453066"/>
            <a:ext cx="15648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/>
              <a:t>Fig4L-HCC1806-EPI</a:t>
            </a:r>
            <a:endParaRPr lang="zh-CN" altLang="en-US" sz="1400"/>
          </a:p>
        </p:txBody>
      </p:sp>
      <p:sp>
        <p:nvSpPr>
          <p:cNvPr id="25" name="TextBox 24"/>
          <p:cNvSpPr txBox="1"/>
          <p:nvPr/>
        </p:nvSpPr>
        <p:spPr>
          <a:xfrm>
            <a:off x="4869880" y="6024570"/>
            <a:ext cx="7521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/>
              <a:t>IQGAP1</a:t>
            </a:r>
            <a:endParaRPr lang="zh-CN" altLang="en-US" sz="14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E:\FH-WB-2022\20220818-1806-OEB94-KDIQGAPA-BMN1 0\B94-0819\1.t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52" y="95216"/>
            <a:ext cx="3233726" cy="2155817"/>
          </a:xfrm>
          <a:prstGeom prst="rect">
            <a:avLst/>
          </a:prstGeom>
          <a:noFill/>
        </p:spPr>
      </p:pic>
      <p:sp>
        <p:nvSpPr>
          <p:cNvPr id="3" name="矩形 2"/>
          <p:cNvSpPr/>
          <p:nvPr/>
        </p:nvSpPr>
        <p:spPr>
          <a:xfrm>
            <a:off x="928670" y="1084486"/>
            <a:ext cx="1506140" cy="284254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TextBox 3"/>
          <p:cNvSpPr txBox="1"/>
          <p:nvPr/>
        </p:nvSpPr>
        <p:spPr>
          <a:xfrm>
            <a:off x="865828" y="787571"/>
            <a:ext cx="17059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/>
              <a:t>Fig4L-HCC1806-BMN</a:t>
            </a:r>
            <a:endParaRPr lang="zh-CN" altLang="en-US" sz="1400"/>
          </a:p>
        </p:txBody>
      </p:sp>
      <p:sp>
        <p:nvSpPr>
          <p:cNvPr id="5" name="TextBox 4"/>
          <p:cNvSpPr txBox="1"/>
          <p:nvPr/>
        </p:nvSpPr>
        <p:spPr>
          <a:xfrm>
            <a:off x="1239847" y="1359075"/>
            <a:ext cx="8318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/>
              <a:t>TMFAIP2</a:t>
            </a:r>
            <a:endParaRPr lang="zh-CN" altLang="en-US" sz="1400"/>
          </a:p>
        </p:txBody>
      </p:sp>
      <p:pic>
        <p:nvPicPr>
          <p:cNvPr id="20483" name="Picture 3" descr="E:\FH-WB-2022\20220818-1806-OEB94-KDIQGAPA-BMN1 0\20220823-re-20220819-REPEAT-20220818-1806-OEB94-KDIQGAPA-BMN1 0\IQ\4.t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00437" y="95216"/>
            <a:ext cx="3214711" cy="2143140"/>
          </a:xfrm>
          <a:prstGeom prst="rect">
            <a:avLst/>
          </a:prstGeom>
          <a:noFill/>
        </p:spPr>
      </p:pic>
      <p:sp>
        <p:nvSpPr>
          <p:cNvPr id="7" name="矩形 6"/>
          <p:cNvSpPr/>
          <p:nvPr/>
        </p:nvSpPr>
        <p:spPr>
          <a:xfrm>
            <a:off x="4286256" y="963635"/>
            <a:ext cx="1506140" cy="284254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TextBox 7"/>
          <p:cNvSpPr txBox="1"/>
          <p:nvPr/>
        </p:nvSpPr>
        <p:spPr>
          <a:xfrm>
            <a:off x="4223414" y="666720"/>
            <a:ext cx="17059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/>
              <a:t>Fig4L-HCC1806-BMN</a:t>
            </a:r>
            <a:endParaRPr lang="zh-CN" altLang="en-US" sz="1400"/>
          </a:p>
        </p:txBody>
      </p:sp>
      <p:sp>
        <p:nvSpPr>
          <p:cNvPr id="9" name="TextBox 8"/>
          <p:cNvSpPr txBox="1"/>
          <p:nvPr/>
        </p:nvSpPr>
        <p:spPr>
          <a:xfrm>
            <a:off x="4677135" y="1238224"/>
            <a:ext cx="7521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/>
              <a:t>IQGAP1</a:t>
            </a:r>
            <a:endParaRPr lang="zh-CN" altLang="en-US" sz="1400"/>
          </a:p>
        </p:txBody>
      </p:sp>
      <p:pic>
        <p:nvPicPr>
          <p:cNvPr id="20484" name="Picture 4" descr="E:\FH-WB-2022\20220903-1806-OEBG94KDIQ-BMN10\PARP\1.t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2852" y="2381232"/>
            <a:ext cx="3214710" cy="2143140"/>
          </a:xfrm>
          <a:prstGeom prst="rect">
            <a:avLst/>
          </a:prstGeom>
          <a:noFill/>
        </p:spPr>
      </p:pic>
      <p:sp>
        <p:nvSpPr>
          <p:cNvPr id="11" name="矩形 10"/>
          <p:cNvSpPr/>
          <p:nvPr/>
        </p:nvSpPr>
        <p:spPr>
          <a:xfrm>
            <a:off x="1142984" y="3249651"/>
            <a:ext cx="1506140" cy="284254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TextBox 11"/>
          <p:cNvSpPr txBox="1"/>
          <p:nvPr/>
        </p:nvSpPr>
        <p:spPr>
          <a:xfrm>
            <a:off x="1080142" y="2952736"/>
            <a:ext cx="17059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/>
              <a:t>Fig4L-HCC1806-BMN</a:t>
            </a:r>
            <a:endParaRPr lang="zh-CN" altLang="en-US" sz="1400"/>
          </a:p>
        </p:txBody>
      </p:sp>
      <p:sp>
        <p:nvSpPr>
          <p:cNvPr id="13" name="TextBox 12"/>
          <p:cNvSpPr txBox="1"/>
          <p:nvPr/>
        </p:nvSpPr>
        <p:spPr>
          <a:xfrm>
            <a:off x="1583732" y="3573653"/>
            <a:ext cx="5593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/>
              <a:t>PARP</a:t>
            </a:r>
            <a:endParaRPr lang="zh-CN" altLang="en-US" sz="1400"/>
          </a:p>
        </p:txBody>
      </p:sp>
      <p:pic>
        <p:nvPicPr>
          <p:cNvPr id="20485" name="Picture 5" descr="E:\FH-WB-2022\20220903-1806-OEBG94KDIQ-BMN10\H2AX\4.ti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00439" y="2381232"/>
            <a:ext cx="3214709" cy="2143139"/>
          </a:xfrm>
          <a:prstGeom prst="rect">
            <a:avLst/>
          </a:prstGeom>
          <a:noFill/>
        </p:spPr>
      </p:pic>
      <p:sp>
        <p:nvSpPr>
          <p:cNvPr id="15" name="矩形 14"/>
          <p:cNvSpPr/>
          <p:nvPr/>
        </p:nvSpPr>
        <p:spPr>
          <a:xfrm>
            <a:off x="4429132" y="3321089"/>
            <a:ext cx="1506140" cy="284254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TextBox 15"/>
          <p:cNvSpPr txBox="1"/>
          <p:nvPr/>
        </p:nvSpPr>
        <p:spPr>
          <a:xfrm>
            <a:off x="4366290" y="3024174"/>
            <a:ext cx="17059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/>
              <a:t>Fig4L-HCC1806-BMN</a:t>
            </a:r>
            <a:endParaRPr lang="zh-CN" altLang="en-US" sz="1400"/>
          </a:p>
        </p:txBody>
      </p:sp>
      <p:sp>
        <p:nvSpPr>
          <p:cNvPr id="18" name="TextBox 17"/>
          <p:cNvSpPr txBox="1"/>
          <p:nvPr/>
        </p:nvSpPr>
        <p:spPr>
          <a:xfrm>
            <a:off x="4857760" y="3595678"/>
            <a:ext cx="6655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/>
              <a:t>γH2AX</a:t>
            </a:r>
            <a:endParaRPr lang="zh-CN" altLang="en-US" sz="1400"/>
          </a:p>
        </p:txBody>
      </p:sp>
      <p:pic>
        <p:nvPicPr>
          <p:cNvPr id="20486" name="Picture 6" descr="E:\FH-WB-2022\20220815-1806-OEB94-KDIQGAPA-BMN10\GA\4.tif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42852" y="4667248"/>
            <a:ext cx="3214710" cy="2143140"/>
          </a:xfrm>
          <a:prstGeom prst="rect">
            <a:avLst/>
          </a:prstGeom>
          <a:noFill/>
        </p:spPr>
      </p:pic>
      <p:sp>
        <p:nvSpPr>
          <p:cNvPr id="20" name="矩形 19"/>
          <p:cNvSpPr/>
          <p:nvPr/>
        </p:nvSpPr>
        <p:spPr>
          <a:xfrm>
            <a:off x="1295384" y="5535667"/>
            <a:ext cx="1506140" cy="284254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TextBox 20"/>
          <p:cNvSpPr txBox="1"/>
          <p:nvPr/>
        </p:nvSpPr>
        <p:spPr>
          <a:xfrm>
            <a:off x="1232542" y="5238752"/>
            <a:ext cx="17059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/>
              <a:t>Fig4L-HCC1806-BMN</a:t>
            </a:r>
            <a:endParaRPr lang="zh-CN" altLang="en-US" sz="1400"/>
          </a:p>
        </p:txBody>
      </p:sp>
      <p:sp>
        <p:nvSpPr>
          <p:cNvPr id="22" name="TextBox 21"/>
          <p:cNvSpPr txBox="1"/>
          <p:nvPr/>
        </p:nvSpPr>
        <p:spPr>
          <a:xfrm>
            <a:off x="1736132" y="5788231"/>
            <a:ext cx="7184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/>
              <a:t>GAPDH</a:t>
            </a:r>
            <a:endParaRPr lang="zh-CN" altLang="en-US" sz="1400"/>
          </a:p>
        </p:txBody>
      </p:sp>
      <p:pic>
        <p:nvPicPr>
          <p:cNvPr id="20487" name="Picture 7" descr="E:\FH-WB-2022\20220810-1937-OEB94-KDIQGAPA-EPI800\20220819-repeat-20220810-1937-OEB94-KDIQGAPA-epi800\B94-0821\11.tif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42852" y="6953264"/>
            <a:ext cx="3214710" cy="2143140"/>
          </a:xfrm>
          <a:prstGeom prst="rect">
            <a:avLst/>
          </a:prstGeom>
          <a:noFill/>
        </p:spPr>
      </p:pic>
      <p:sp>
        <p:nvSpPr>
          <p:cNvPr id="24" name="矩形 23"/>
          <p:cNvSpPr/>
          <p:nvPr/>
        </p:nvSpPr>
        <p:spPr>
          <a:xfrm>
            <a:off x="1081070" y="7799658"/>
            <a:ext cx="1506140" cy="284254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TextBox 24"/>
          <p:cNvSpPr txBox="1"/>
          <p:nvPr/>
        </p:nvSpPr>
        <p:spPr>
          <a:xfrm>
            <a:off x="1018228" y="7502743"/>
            <a:ext cx="15648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/>
              <a:t>Fig4L-HCC1937-EPI</a:t>
            </a:r>
            <a:endParaRPr lang="zh-CN" altLang="en-US" sz="1400"/>
          </a:p>
        </p:txBody>
      </p:sp>
      <p:sp>
        <p:nvSpPr>
          <p:cNvPr id="26" name="TextBox 25"/>
          <p:cNvSpPr txBox="1"/>
          <p:nvPr/>
        </p:nvSpPr>
        <p:spPr>
          <a:xfrm>
            <a:off x="1392247" y="8074247"/>
            <a:ext cx="8318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/>
              <a:t>TMFAIP2</a:t>
            </a:r>
            <a:endParaRPr lang="zh-CN" altLang="en-US" sz="1400"/>
          </a:p>
        </p:txBody>
      </p:sp>
      <p:pic>
        <p:nvPicPr>
          <p:cNvPr id="20488" name="Picture 8" descr="E:\FH-WB-2022\20220810-1937-OEB94-KDIQGAPA-EPI800\20220819-repeat-20220810-1937-OEB94-KDIQGAPA-epi800\IQ\3.tif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500437" y="6953264"/>
            <a:ext cx="3214711" cy="2143140"/>
          </a:xfrm>
          <a:prstGeom prst="rect">
            <a:avLst/>
          </a:prstGeom>
          <a:noFill/>
        </p:spPr>
      </p:pic>
      <p:sp>
        <p:nvSpPr>
          <p:cNvPr id="28" name="矩形 27"/>
          <p:cNvSpPr/>
          <p:nvPr/>
        </p:nvSpPr>
        <p:spPr>
          <a:xfrm>
            <a:off x="4280314" y="8013972"/>
            <a:ext cx="1506140" cy="284254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TextBox 28"/>
          <p:cNvSpPr txBox="1"/>
          <p:nvPr/>
        </p:nvSpPr>
        <p:spPr>
          <a:xfrm>
            <a:off x="4217472" y="7717057"/>
            <a:ext cx="15648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/>
              <a:t>Fig4L-HCC1937-EPI</a:t>
            </a:r>
            <a:endParaRPr lang="zh-CN" altLang="en-US" sz="1400"/>
          </a:p>
        </p:txBody>
      </p:sp>
      <p:sp>
        <p:nvSpPr>
          <p:cNvPr id="30" name="TextBox 29"/>
          <p:cNvSpPr txBox="1"/>
          <p:nvPr/>
        </p:nvSpPr>
        <p:spPr>
          <a:xfrm>
            <a:off x="4591491" y="8288561"/>
            <a:ext cx="7521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/>
              <a:t>IQGAP1</a:t>
            </a:r>
            <a:endParaRPr lang="zh-CN" altLang="en-US" sz="14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E:\FH-WB-2022\20220810-1937-OEB94-KDIQGAPA-EPI800\H2AX\1111.t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52" y="238092"/>
            <a:ext cx="3214711" cy="2143140"/>
          </a:xfrm>
          <a:prstGeom prst="rect">
            <a:avLst/>
          </a:prstGeom>
          <a:noFill/>
        </p:spPr>
      </p:pic>
      <p:sp>
        <p:nvSpPr>
          <p:cNvPr id="3" name="矩形 2"/>
          <p:cNvSpPr/>
          <p:nvPr/>
        </p:nvSpPr>
        <p:spPr>
          <a:xfrm>
            <a:off x="928670" y="1166786"/>
            <a:ext cx="1506140" cy="284254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TextBox 3"/>
          <p:cNvSpPr txBox="1"/>
          <p:nvPr/>
        </p:nvSpPr>
        <p:spPr>
          <a:xfrm>
            <a:off x="928670" y="881034"/>
            <a:ext cx="15648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/>
              <a:t>Fig4L-HCC1937-EPI</a:t>
            </a:r>
            <a:endParaRPr lang="zh-CN" altLang="en-US" sz="1400"/>
          </a:p>
        </p:txBody>
      </p:sp>
      <p:sp>
        <p:nvSpPr>
          <p:cNvPr id="6" name="TextBox 5"/>
          <p:cNvSpPr txBox="1"/>
          <p:nvPr/>
        </p:nvSpPr>
        <p:spPr>
          <a:xfrm>
            <a:off x="1357298" y="1452538"/>
            <a:ext cx="6655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/>
              <a:t>γH2AX</a:t>
            </a:r>
            <a:endParaRPr lang="zh-CN" altLang="en-US" sz="1400"/>
          </a:p>
        </p:txBody>
      </p:sp>
      <p:pic>
        <p:nvPicPr>
          <p:cNvPr id="21506" name="Picture 2" descr="E:\FH-WB-2022\20220903-1937-OEBG94KDIQ-EPI800\PARP\4444.t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36133" y="166654"/>
            <a:ext cx="3321867" cy="2214578"/>
          </a:xfrm>
          <a:prstGeom prst="rect">
            <a:avLst/>
          </a:prstGeom>
          <a:noFill/>
        </p:spPr>
      </p:pic>
      <p:sp>
        <p:nvSpPr>
          <p:cNvPr id="8" name="矩形 7"/>
          <p:cNvSpPr/>
          <p:nvPr/>
        </p:nvSpPr>
        <p:spPr>
          <a:xfrm>
            <a:off x="4429132" y="859009"/>
            <a:ext cx="1506140" cy="284254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TextBox 8"/>
          <p:cNvSpPr txBox="1"/>
          <p:nvPr/>
        </p:nvSpPr>
        <p:spPr>
          <a:xfrm>
            <a:off x="4429132" y="573257"/>
            <a:ext cx="15648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/>
              <a:t>Fig4L-HCC1937-EPI</a:t>
            </a:r>
            <a:endParaRPr lang="zh-CN" altLang="en-US" sz="1400"/>
          </a:p>
        </p:txBody>
      </p:sp>
      <p:sp>
        <p:nvSpPr>
          <p:cNvPr id="10" name="TextBox 9"/>
          <p:cNvSpPr txBox="1"/>
          <p:nvPr/>
        </p:nvSpPr>
        <p:spPr>
          <a:xfrm>
            <a:off x="4857760" y="1144761"/>
            <a:ext cx="5593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/>
              <a:t>PARP</a:t>
            </a:r>
            <a:endParaRPr lang="zh-CN" altLang="en-US" sz="1400"/>
          </a:p>
        </p:txBody>
      </p:sp>
      <p:pic>
        <p:nvPicPr>
          <p:cNvPr id="21507" name="Picture 3" descr="E:\FH-WB-2022\20220814-1937-OEB94-KDIQ-EPI800\GA\2.t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7133" y="2524108"/>
            <a:ext cx="3321867" cy="2214578"/>
          </a:xfrm>
          <a:prstGeom prst="rect">
            <a:avLst/>
          </a:prstGeom>
          <a:noFill/>
        </p:spPr>
      </p:pic>
      <p:sp>
        <p:nvSpPr>
          <p:cNvPr id="12" name="矩形 11"/>
          <p:cNvSpPr/>
          <p:nvPr/>
        </p:nvSpPr>
        <p:spPr>
          <a:xfrm>
            <a:off x="1071546" y="3430777"/>
            <a:ext cx="1506140" cy="284254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TextBox 12"/>
          <p:cNvSpPr txBox="1"/>
          <p:nvPr/>
        </p:nvSpPr>
        <p:spPr>
          <a:xfrm>
            <a:off x="1071546" y="3145025"/>
            <a:ext cx="15648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/>
              <a:t>Fig4L-HCC1937-EPI</a:t>
            </a:r>
            <a:endParaRPr lang="zh-CN" altLang="en-US" sz="1400"/>
          </a:p>
        </p:txBody>
      </p:sp>
      <p:sp>
        <p:nvSpPr>
          <p:cNvPr id="14" name="TextBox 13"/>
          <p:cNvSpPr txBox="1"/>
          <p:nvPr/>
        </p:nvSpPr>
        <p:spPr>
          <a:xfrm>
            <a:off x="1500174" y="3716529"/>
            <a:ext cx="7184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/>
              <a:t>GAPDH</a:t>
            </a:r>
            <a:endParaRPr lang="zh-CN" altLang="en-US" sz="1400"/>
          </a:p>
        </p:txBody>
      </p:sp>
      <p:pic>
        <p:nvPicPr>
          <p:cNvPr id="21508" name="Picture 4" descr="E:\FH-WB-2022\20220823---1937-OEB94-KDIQGAPA-BMN10\20220824-RE-20220823---1937-OEB94-KDIQGAPA-BMN10\B94\2.ti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414" y="4881562"/>
            <a:ext cx="3321866" cy="2214578"/>
          </a:xfrm>
          <a:prstGeom prst="rect">
            <a:avLst/>
          </a:prstGeom>
          <a:noFill/>
        </p:spPr>
      </p:pic>
      <p:sp>
        <p:nvSpPr>
          <p:cNvPr id="16" name="矩形 15"/>
          <p:cNvSpPr/>
          <p:nvPr/>
        </p:nvSpPr>
        <p:spPr>
          <a:xfrm>
            <a:off x="1071546" y="5931107"/>
            <a:ext cx="1506140" cy="284254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TextBox 16"/>
          <p:cNvSpPr txBox="1"/>
          <p:nvPr/>
        </p:nvSpPr>
        <p:spPr>
          <a:xfrm>
            <a:off x="1071546" y="5645355"/>
            <a:ext cx="17059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/>
              <a:t>Fig4L-HCC1937-BMN</a:t>
            </a:r>
            <a:endParaRPr lang="zh-CN" altLang="en-US" sz="1400"/>
          </a:p>
        </p:txBody>
      </p:sp>
      <p:sp>
        <p:nvSpPr>
          <p:cNvPr id="18" name="TextBox 17"/>
          <p:cNvSpPr txBox="1"/>
          <p:nvPr/>
        </p:nvSpPr>
        <p:spPr>
          <a:xfrm>
            <a:off x="1500174" y="6216859"/>
            <a:ext cx="7933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/>
              <a:t>TNFAIP2</a:t>
            </a:r>
            <a:endParaRPr lang="zh-CN" altLang="en-US" sz="1400"/>
          </a:p>
        </p:txBody>
      </p:sp>
      <p:pic>
        <p:nvPicPr>
          <p:cNvPr id="21509" name="Picture 5" descr="E:\FH-WB-2022\20220823---1937-OEB94-KDIQGAPA-BMN10\IQ\2.tif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500438" y="4881562"/>
            <a:ext cx="3286148" cy="2190765"/>
          </a:xfrm>
          <a:prstGeom prst="rect">
            <a:avLst/>
          </a:prstGeom>
          <a:noFill/>
        </p:spPr>
      </p:pic>
      <p:sp>
        <p:nvSpPr>
          <p:cNvPr id="20" name="矩形 19"/>
          <p:cNvSpPr/>
          <p:nvPr/>
        </p:nvSpPr>
        <p:spPr>
          <a:xfrm>
            <a:off x="4366290" y="5738818"/>
            <a:ext cx="1506140" cy="284254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TextBox 20"/>
          <p:cNvSpPr txBox="1"/>
          <p:nvPr/>
        </p:nvSpPr>
        <p:spPr>
          <a:xfrm>
            <a:off x="4366290" y="5453066"/>
            <a:ext cx="17059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/>
              <a:t>Fig4L-HCC1937-BMN</a:t>
            </a:r>
            <a:endParaRPr lang="zh-CN" altLang="en-US" sz="1400"/>
          </a:p>
        </p:txBody>
      </p:sp>
      <p:sp>
        <p:nvSpPr>
          <p:cNvPr id="22" name="TextBox 21"/>
          <p:cNvSpPr txBox="1"/>
          <p:nvPr/>
        </p:nvSpPr>
        <p:spPr>
          <a:xfrm>
            <a:off x="4794918" y="6024570"/>
            <a:ext cx="7521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/>
              <a:t>IQGAP1</a:t>
            </a:r>
            <a:endParaRPr lang="zh-CN" altLang="en-US" sz="1400"/>
          </a:p>
        </p:txBody>
      </p:sp>
      <p:pic>
        <p:nvPicPr>
          <p:cNvPr id="21510" name="Picture 6" descr="E:\FH-WB-2022\20220810-1937-OEB94-KDIQGAPA-BMN10\PARP\4.tif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1413" y="7239016"/>
            <a:ext cx="3321867" cy="2214578"/>
          </a:xfrm>
          <a:prstGeom prst="rect">
            <a:avLst/>
          </a:prstGeom>
          <a:noFill/>
        </p:spPr>
      </p:pic>
      <p:sp>
        <p:nvSpPr>
          <p:cNvPr id="26" name="矩形 25"/>
          <p:cNvSpPr/>
          <p:nvPr/>
        </p:nvSpPr>
        <p:spPr>
          <a:xfrm>
            <a:off x="1142984" y="8167710"/>
            <a:ext cx="1506140" cy="284254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TextBox 26"/>
          <p:cNvSpPr txBox="1"/>
          <p:nvPr/>
        </p:nvSpPr>
        <p:spPr>
          <a:xfrm>
            <a:off x="1142984" y="7881958"/>
            <a:ext cx="17059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/>
              <a:t>Fig4L-HCC1937-BMN</a:t>
            </a:r>
            <a:endParaRPr lang="zh-CN" altLang="en-US" sz="1400"/>
          </a:p>
        </p:txBody>
      </p:sp>
      <p:sp>
        <p:nvSpPr>
          <p:cNvPr id="28" name="TextBox 27"/>
          <p:cNvSpPr txBox="1"/>
          <p:nvPr/>
        </p:nvSpPr>
        <p:spPr>
          <a:xfrm>
            <a:off x="1571612" y="8453462"/>
            <a:ext cx="5593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/>
              <a:t>PARP</a:t>
            </a:r>
            <a:endParaRPr lang="zh-CN" altLang="en-US" sz="1400"/>
          </a:p>
        </p:txBody>
      </p:sp>
      <p:pic>
        <p:nvPicPr>
          <p:cNvPr id="21511" name="Picture 7" descr="E:\FH-WB-2022\20220810-1937-OEB94-KDIQGAPA-BMN10\H2AX\4444.tif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429000" y="7239017"/>
            <a:ext cx="3321867" cy="2214578"/>
          </a:xfrm>
          <a:prstGeom prst="rect">
            <a:avLst/>
          </a:prstGeom>
          <a:noFill/>
        </p:spPr>
      </p:pic>
      <p:sp>
        <p:nvSpPr>
          <p:cNvPr id="30" name="矩形 29"/>
          <p:cNvSpPr/>
          <p:nvPr/>
        </p:nvSpPr>
        <p:spPr>
          <a:xfrm>
            <a:off x="4500570" y="8167710"/>
            <a:ext cx="1506140" cy="284254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TextBox 30"/>
          <p:cNvSpPr txBox="1"/>
          <p:nvPr/>
        </p:nvSpPr>
        <p:spPr>
          <a:xfrm>
            <a:off x="4500570" y="7881958"/>
            <a:ext cx="17059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/>
              <a:t>Fig4L-HCC1937-BMN</a:t>
            </a:r>
            <a:endParaRPr lang="zh-CN" altLang="en-US" sz="1400"/>
          </a:p>
        </p:txBody>
      </p:sp>
      <p:sp>
        <p:nvSpPr>
          <p:cNvPr id="32" name="TextBox 31"/>
          <p:cNvSpPr txBox="1"/>
          <p:nvPr/>
        </p:nvSpPr>
        <p:spPr>
          <a:xfrm>
            <a:off x="5000636" y="8431437"/>
            <a:ext cx="6655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/>
              <a:t>γH2AX</a:t>
            </a:r>
            <a:endParaRPr lang="zh-CN" altLang="en-US" sz="1400"/>
          </a:p>
        </p:txBody>
      </p:sp>
      <p:pic>
        <p:nvPicPr>
          <p:cNvPr id="33" name="Picture 2" descr="E:\FH-WB-2022\20220810-1937-OEB94-KDIQGAPA-BMN10\GA\4.tif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536133" y="2524108"/>
            <a:ext cx="3321867" cy="2214578"/>
          </a:xfrm>
          <a:prstGeom prst="rect">
            <a:avLst/>
          </a:prstGeom>
          <a:noFill/>
        </p:spPr>
      </p:pic>
      <p:sp>
        <p:nvSpPr>
          <p:cNvPr id="34" name="矩形 33"/>
          <p:cNvSpPr/>
          <p:nvPr/>
        </p:nvSpPr>
        <p:spPr>
          <a:xfrm>
            <a:off x="4374886" y="3502215"/>
            <a:ext cx="1506140" cy="284254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TextBox 34"/>
          <p:cNvSpPr txBox="1"/>
          <p:nvPr/>
        </p:nvSpPr>
        <p:spPr>
          <a:xfrm>
            <a:off x="4294852" y="3216463"/>
            <a:ext cx="17059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/>
              <a:t>Fig4L-HCC1937-BMN</a:t>
            </a:r>
            <a:endParaRPr lang="zh-CN" altLang="en-US" sz="1400"/>
          </a:p>
        </p:txBody>
      </p:sp>
      <p:sp>
        <p:nvSpPr>
          <p:cNvPr id="36" name="TextBox 35"/>
          <p:cNvSpPr txBox="1"/>
          <p:nvPr/>
        </p:nvSpPr>
        <p:spPr>
          <a:xfrm>
            <a:off x="4803514" y="3787967"/>
            <a:ext cx="7184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/>
              <a:t>GAPDH</a:t>
            </a:r>
            <a:endParaRPr lang="zh-CN" altLang="en-US" sz="14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TNFAIP2-数据整理-待发表-20210621-终\20210909-figure 二改\IQGAP1-DATA-2022-FH\OEB94 KDIQGAP1-Rac1 activity\1937-b94-0903-09052022-CQX TO FH\1937-b94-0903-09052022-TOFH-\20220905_1136-1-2-RACGTP-2.t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14686" y="4595810"/>
            <a:ext cx="3143272" cy="2095515"/>
          </a:xfrm>
          <a:prstGeom prst="rect">
            <a:avLst/>
          </a:prstGeom>
          <a:noFill/>
        </p:spPr>
      </p:pic>
      <p:pic>
        <p:nvPicPr>
          <p:cNvPr id="2051" name="Picture 3" descr="E:\FH-WB-2022\20220814-OEB94-KDIQGA-RAC1\GTP-RAC1\9.t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" y="142857"/>
            <a:ext cx="3143249" cy="2095499"/>
          </a:xfrm>
          <a:prstGeom prst="rect">
            <a:avLst/>
          </a:prstGeom>
          <a:noFill/>
        </p:spPr>
      </p:pic>
      <p:sp>
        <p:nvSpPr>
          <p:cNvPr id="4" name="矩形 3"/>
          <p:cNvSpPr/>
          <p:nvPr/>
        </p:nvSpPr>
        <p:spPr>
          <a:xfrm>
            <a:off x="1071546" y="1177930"/>
            <a:ext cx="785818" cy="284254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TextBox 4"/>
          <p:cNvSpPr txBox="1"/>
          <p:nvPr/>
        </p:nvSpPr>
        <p:spPr>
          <a:xfrm>
            <a:off x="785794" y="881015"/>
            <a:ext cx="13628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/>
              <a:t>Fig4M-HCC1806</a:t>
            </a:r>
            <a:endParaRPr lang="zh-CN" altLang="en-US" sz="1400"/>
          </a:p>
        </p:txBody>
      </p:sp>
      <p:sp>
        <p:nvSpPr>
          <p:cNvPr id="6" name="TextBox 5"/>
          <p:cNvSpPr txBox="1"/>
          <p:nvPr/>
        </p:nvSpPr>
        <p:spPr>
          <a:xfrm>
            <a:off x="1044521" y="1430494"/>
            <a:ext cx="8842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/>
              <a:t>GTP-Rac1</a:t>
            </a:r>
            <a:endParaRPr lang="zh-CN" altLang="en-US" sz="1400"/>
          </a:p>
        </p:txBody>
      </p:sp>
      <p:pic>
        <p:nvPicPr>
          <p:cNvPr id="2052" name="Picture 4" descr="E:\FH-WB-2022\20220814-OEB94-KDIQGA-RAC1\RAC1\6-1.ti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14686" y="142857"/>
            <a:ext cx="3143220" cy="2095480"/>
          </a:xfrm>
          <a:prstGeom prst="rect">
            <a:avLst/>
          </a:prstGeom>
          <a:noFill/>
        </p:spPr>
      </p:pic>
      <p:sp>
        <p:nvSpPr>
          <p:cNvPr id="8" name="矩形 7"/>
          <p:cNvSpPr/>
          <p:nvPr/>
        </p:nvSpPr>
        <p:spPr>
          <a:xfrm>
            <a:off x="4214818" y="1035073"/>
            <a:ext cx="857256" cy="284254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TextBox 8"/>
          <p:cNvSpPr txBox="1"/>
          <p:nvPr/>
        </p:nvSpPr>
        <p:spPr>
          <a:xfrm>
            <a:off x="3929066" y="738158"/>
            <a:ext cx="13628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/>
              <a:t>Fig4M-HCC1806</a:t>
            </a:r>
            <a:endParaRPr lang="zh-CN" altLang="en-US" sz="1400"/>
          </a:p>
        </p:txBody>
      </p:sp>
      <p:sp>
        <p:nvSpPr>
          <p:cNvPr id="10" name="TextBox 9"/>
          <p:cNvSpPr txBox="1"/>
          <p:nvPr/>
        </p:nvSpPr>
        <p:spPr>
          <a:xfrm>
            <a:off x="4199536" y="1287637"/>
            <a:ext cx="9439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/>
              <a:t>Total-Rac1</a:t>
            </a:r>
            <a:endParaRPr lang="zh-CN" altLang="en-US" sz="1400"/>
          </a:p>
        </p:txBody>
      </p:sp>
      <p:pic>
        <p:nvPicPr>
          <p:cNvPr id="2053" name="Picture 5" descr="E:\FH-WB-2022\20220814-OEB94-KDIQGA-RAC1\20220823-REPEAT-OEB94-KDIQGA-RAC1-INPUT\1806-IQ\22.tif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2452670"/>
            <a:ext cx="3143272" cy="2095515"/>
          </a:xfrm>
          <a:prstGeom prst="rect">
            <a:avLst/>
          </a:prstGeom>
          <a:noFill/>
        </p:spPr>
      </p:pic>
      <p:sp>
        <p:nvSpPr>
          <p:cNvPr id="12" name="矩形 11"/>
          <p:cNvSpPr/>
          <p:nvPr/>
        </p:nvSpPr>
        <p:spPr>
          <a:xfrm>
            <a:off x="1071546" y="3249651"/>
            <a:ext cx="785818" cy="284254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TextBox 12"/>
          <p:cNvSpPr txBox="1"/>
          <p:nvPr/>
        </p:nvSpPr>
        <p:spPr>
          <a:xfrm>
            <a:off x="785794" y="2952736"/>
            <a:ext cx="13628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/>
              <a:t>Fig4M-HCC1806</a:t>
            </a:r>
            <a:endParaRPr lang="zh-CN" altLang="en-US" sz="1400"/>
          </a:p>
        </p:txBody>
      </p:sp>
      <p:sp>
        <p:nvSpPr>
          <p:cNvPr id="14" name="TextBox 13"/>
          <p:cNvSpPr txBox="1"/>
          <p:nvPr/>
        </p:nvSpPr>
        <p:spPr>
          <a:xfrm>
            <a:off x="1105235" y="3502215"/>
            <a:ext cx="7521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/>
              <a:t>IQGAP1</a:t>
            </a:r>
            <a:endParaRPr lang="zh-CN" altLang="en-US" sz="1400"/>
          </a:p>
        </p:txBody>
      </p:sp>
      <p:pic>
        <p:nvPicPr>
          <p:cNvPr id="2054" name="Picture 6" descr="E:\FH-WB-2022\20220815-repeat-20220814-OEB94-KDIQGA-RAC1-再加了点SDS\B94\6-2.tif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214686" y="2428874"/>
            <a:ext cx="3143247" cy="2095498"/>
          </a:xfrm>
          <a:prstGeom prst="rect">
            <a:avLst/>
          </a:prstGeom>
          <a:noFill/>
        </p:spPr>
      </p:pic>
      <p:sp>
        <p:nvSpPr>
          <p:cNvPr id="16" name="矩形 15"/>
          <p:cNvSpPr/>
          <p:nvPr/>
        </p:nvSpPr>
        <p:spPr>
          <a:xfrm>
            <a:off x="4357694" y="3321089"/>
            <a:ext cx="785818" cy="284254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TextBox 16"/>
          <p:cNvSpPr txBox="1"/>
          <p:nvPr/>
        </p:nvSpPr>
        <p:spPr>
          <a:xfrm>
            <a:off x="4071942" y="3024174"/>
            <a:ext cx="13628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/>
              <a:t>Fig4M-HCC1806</a:t>
            </a:r>
            <a:endParaRPr lang="zh-CN" altLang="en-US" sz="1400"/>
          </a:p>
        </p:txBody>
      </p:sp>
      <p:sp>
        <p:nvSpPr>
          <p:cNvPr id="18" name="TextBox 17"/>
          <p:cNvSpPr txBox="1"/>
          <p:nvPr/>
        </p:nvSpPr>
        <p:spPr>
          <a:xfrm>
            <a:off x="4391383" y="3573653"/>
            <a:ext cx="7933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/>
              <a:t>TNFAIP2</a:t>
            </a:r>
            <a:endParaRPr lang="zh-CN" altLang="en-US" sz="1400"/>
          </a:p>
        </p:txBody>
      </p:sp>
      <p:pic>
        <p:nvPicPr>
          <p:cNvPr id="2055" name="Picture 7" descr="E:\FH-WB-2022\20220814-OEB94-KDIQGA-RAC1\GA\6-2.tif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-1" y="4595810"/>
            <a:ext cx="3143249" cy="2095499"/>
          </a:xfrm>
          <a:prstGeom prst="rect">
            <a:avLst/>
          </a:prstGeom>
          <a:noFill/>
        </p:spPr>
      </p:pic>
      <p:sp>
        <p:nvSpPr>
          <p:cNvPr id="20" name="矩形 19"/>
          <p:cNvSpPr/>
          <p:nvPr/>
        </p:nvSpPr>
        <p:spPr>
          <a:xfrm>
            <a:off x="1285860" y="5535667"/>
            <a:ext cx="785818" cy="284254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TextBox 20"/>
          <p:cNvSpPr txBox="1"/>
          <p:nvPr/>
        </p:nvSpPr>
        <p:spPr>
          <a:xfrm>
            <a:off x="1065994" y="5238752"/>
            <a:ext cx="13628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/>
              <a:t>Fig4M-HCC1806</a:t>
            </a:r>
            <a:endParaRPr lang="zh-CN" altLang="en-US" sz="1400"/>
          </a:p>
        </p:txBody>
      </p:sp>
      <p:sp>
        <p:nvSpPr>
          <p:cNvPr id="22" name="TextBox 21"/>
          <p:cNvSpPr txBox="1"/>
          <p:nvPr/>
        </p:nvSpPr>
        <p:spPr>
          <a:xfrm>
            <a:off x="1385435" y="5788231"/>
            <a:ext cx="7184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/>
              <a:t>GAPDH</a:t>
            </a:r>
            <a:endParaRPr lang="zh-CN" altLang="en-US" sz="1400"/>
          </a:p>
        </p:txBody>
      </p:sp>
      <p:sp>
        <p:nvSpPr>
          <p:cNvPr id="23" name="矩形 22"/>
          <p:cNvSpPr/>
          <p:nvPr/>
        </p:nvSpPr>
        <p:spPr>
          <a:xfrm>
            <a:off x="4572008" y="5321353"/>
            <a:ext cx="785818" cy="284254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TextBox 23"/>
          <p:cNvSpPr txBox="1"/>
          <p:nvPr/>
        </p:nvSpPr>
        <p:spPr>
          <a:xfrm>
            <a:off x="4286256" y="4859537"/>
            <a:ext cx="13628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/>
              <a:t>Fig4M-HCC1937</a:t>
            </a:r>
            <a:endParaRPr lang="zh-CN" altLang="en-US" sz="1400"/>
          </a:p>
        </p:txBody>
      </p:sp>
      <p:sp>
        <p:nvSpPr>
          <p:cNvPr id="25" name="TextBox 24"/>
          <p:cNvSpPr txBox="1"/>
          <p:nvPr/>
        </p:nvSpPr>
        <p:spPr>
          <a:xfrm>
            <a:off x="4544983" y="5573917"/>
            <a:ext cx="8842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/>
              <a:t>GTP-Rac1</a:t>
            </a:r>
            <a:endParaRPr lang="zh-CN" altLang="en-US" sz="1400"/>
          </a:p>
        </p:txBody>
      </p:sp>
      <p:pic>
        <p:nvPicPr>
          <p:cNvPr id="2056" name="Picture 8" descr="E:\FH-WB-2022\20220814-OEB94-KDIQGA-RAC1\RAC1\7-1.tif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-1" y="6810388"/>
            <a:ext cx="3143249" cy="2095500"/>
          </a:xfrm>
          <a:prstGeom prst="rect">
            <a:avLst/>
          </a:prstGeom>
          <a:noFill/>
        </p:spPr>
      </p:pic>
      <p:sp>
        <p:nvSpPr>
          <p:cNvPr id="27" name="矩形 26"/>
          <p:cNvSpPr/>
          <p:nvPr/>
        </p:nvSpPr>
        <p:spPr>
          <a:xfrm>
            <a:off x="1208870" y="7678807"/>
            <a:ext cx="785818" cy="284254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TextBox 27"/>
          <p:cNvSpPr txBox="1"/>
          <p:nvPr/>
        </p:nvSpPr>
        <p:spPr>
          <a:xfrm>
            <a:off x="923118" y="7359867"/>
            <a:ext cx="13628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/>
              <a:t>Fig4M-HCC1937</a:t>
            </a:r>
            <a:endParaRPr lang="zh-CN" altLang="en-US" sz="1400"/>
          </a:p>
        </p:txBody>
      </p:sp>
      <p:sp>
        <p:nvSpPr>
          <p:cNvPr id="30" name="TextBox 29"/>
          <p:cNvSpPr txBox="1"/>
          <p:nvPr/>
        </p:nvSpPr>
        <p:spPr>
          <a:xfrm>
            <a:off x="1142984" y="7931371"/>
            <a:ext cx="9439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/>
              <a:t>Total-Rac1</a:t>
            </a:r>
            <a:endParaRPr lang="zh-CN" altLang="en-US" sz="1400"/>
          </a:p>
        </p:txBody>
      </p:sp>
      <p:pic>
        <p:nvPicPr>
          <p:cNvPr id="2057" name="Picture 9" descr="E:\FH-WB-2022\20220814-OEB94-KDIQGA-RAC1\20220823-REPEAT-OEB94-KDIQGA-RAC1-INPUT\1937-IQ\2.tif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250405" y="6810388"/>
            <a:ext cx="3107553" cy="2071702"/>
          </a:xfrm>
          <a:prstGeom prst="rect">
            <a:avLst/>
          </a:prstGeom>
          <a:noFill/>
        </p:spPr>
      </p:pic>
      <p:sp>
        <p:nvSpPr>
          <p:cNvPr id="32" name="矩形 31"/>
          <p:cNvSpPr/>
          <p:nvPr/>
        </p:nvSpPr>
        <p:spPr>
          <a:xfrm>
            <a:off x="4500570" y="7700832"/>
            <a:ext cx="785818" cy="284254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TextBox 32"/>
          <p:cNvSpPr txBox="1"/>
          <p:nvPr/>
        </p:nvSpPr>
        <p:spPr>
          <a:xfrm>
            <a:off x="4214818" y="7381892"/>
            <a:ext cx="13628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/>
              <a:t>Fig4M-HCC1937</a:t>
            </a:r>
            <a:endParaRPr lang="zh-CN" altLang="en-US" sz="1400"/>
          </a:p>
        </p:txBody>
      </p:sp>
      <p:sp>
        <p:nvSpPr>
          <p:cNvPr id="34" name="TextBox 33"/>
          <p:cNvSpPr txBox="1"/>
          <p:nvPr/>
        </p:nvSpPr>
        <p:spPr>
          <a:xfrm>
            <a:off x="4572008" y="7953396"/>
            <a:ext cx="7521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/>
              <a:t>IQGAP1</a:t>
            </a:r>
            <a:endParaRPr lang="zh-CN" altLang="en-US" sz="14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FH-WB-2022\20220814-OEB94-KDIQGA-RAC1\GA\7-1.t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66654"/>
            <a:ext cx="3214686" cy="2143124"/>
          </a:xfrm>
          <a:prstGeom prst="rect">
            <a:avLst/>
          </a:prstGeom>
          <a:noFill/>
        </p:spPr>
      </p:pic>
      <p:sp>
        <p:nvSpPr>
          <p:cNvPr id="3" name="矩形 2"/>
          <p:cNvSpPr/>
          <p:nvPr/>
        </p:nvSpPr>
        <p:spPr>
          <a:xfrm>
            <a:off x="1285860" y="985660"/>
            <a:ext cx="857256" cy="284254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TextBox 3"/>
          <p:cNvSpPr txBox="1"/>
          <p:nvPr/>
        </p:nvSpPr>
        <p:spPr>
          <a:xfrm>
            <a:off x="1000108" y="716133"/>
            <a:ext cx="13628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/>
              <a:t>Fig4M-HCC1937</a:t>
            </a:r>
            <a:endParaRPr lang="zh-CN" altLang="en-US" sz="1400"/>
          </a:p>
        </p:txBody>
      </p:sp>
      <p:sp>
        <p:nvSpPr>
          <p:cNvPr id="5" name="TextBox 4"/>
          <p:cNvSpPr txBox="1"/>
          <p:nvPr/>
        </p:nvSpPr>
        <p:spPr>
          <a:xfrm>
            <a:off x="1424650" y="1238224"/>
            <a:ext cx="7184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/>
              <a:t>GAPDH</a:t>
            </a:r>
            <a:endParaRPr lang="zh-CN" altLang="en-US" sz="14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7380</TotalTime>
  <Words>110</Words>
  <Application>Microsoft Office PowerPoint</Application>
  <PresentationFormat>A4 纸张(210x297 毫米)</PresentationFormat>
  <Paragraphs>110</Paragraphs>
  <Slides>8</Slides>
  <Notes>2</Notes>
  <HiddenSlides>0</HiddenSlides>
  <MMClips>0</MMClips>
  <ScaleCrop>false</ScaleCrop>
  <HeadingPairs>
    <vt:vector size="6" baseType="variant">
      <vt:variant>
        <vt:lpstr>已用的字体</vt:lpstr>
      </vt:variant>
      <vt:variant>
        <vt:i4>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8</vt:i4>
      </vt:variant>
    </vt:vector>
  </HeadingPairs>
  <TitlesOfParts>
    <vt:vector size="11" baseType="lpstr">
      <vt:lpstr>Arial</vt:lpstr>
      <vt:lpstr>Calibri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微软中国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个人用户</dc:creator>
  <cp:lastModifiedBy>任 文龙</cp:lastModifiedBy>
  <cp:revision>239</cp:revision>
  <dcterms:created xsi:type="dcterms:W3CDTF">2023-02-16T12:33:32Z</dcterms:created>
  <dcterms:modified xsi:type="dcterms:W3CDTF">2023-06-04T05:27:14Z</dcterms:modified>
</cp:coreProperties>
</file>