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782" r:id="rId2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983" autoAdjust="0"/>
    <p:restoredTop sz="94660"/>
  </p:normalViewPr>
  <p:slideViewPr>
    <p:cSldViewPr snapToGrid="0" showGuides="1">
      <p:cViewPr varScale="1">
        <p:scale>
          <a:sx n="62" d="100"/>
          <a:sy n="62" d="100"/>
        </p:scale>
        <p:origin x="1506" y="90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3098F-5B81-4D3F-A1B0-3C4C745912DD}" type="datetimeFigureOut">
              <a:rPr lang="en-US" smtClean="0"/>
              <a:t>7/21/2023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CBA98B-BCE1-4361-B473-623F1364D2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65689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3098F-5B81-4D3F-A1B0-3C4C745912DD}" type="datetimeFigureOut">
              <a:rPr lang="en-US" smtClean="0"/>
              <a:t>7/21/2023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CBA98B-BCE1-4361-B473-623F1364D2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67386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3098F-5B81-4D3F-A1B0-3C4C745912DD}" type="datetimeFigureOut">
              <a:rPr lang="en-US" smtClean="0"/>
              <a:t>7/21/2023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CBA98B-BCE1-4361-B473-623F1364D2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1142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3098F-5B81-4D3F-A1B0-3C4C745912DD}" type="datetimeFigureOut">
              <a:rPr lang="en-US" smtClean="0"/>
              <a:t>7/21/2023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CBA98B-BCE1-4361-B473-623F1364D2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79708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3098F-5B81-4D3F-A1B0-3C4C745912DD}" type="datetimeFigureOut">
              <a:rPr lang="en-US" smtClean="0"/>
              <a:t>7/21/2023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CBA98B-BCE1-4361-B473-623F1364D2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39010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3098F-5B81-4D3F-A1B0-3C4C745912DD}" type="datetimeFigureOut">
              <a:rPr lang="en-US" smtClean="0"/>
              <a:t>7/21/2023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CBA98B-BCE1-4361-B473-623F1364D2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51919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3098F-5B81-4D3F-A1B0-3C4C745912DD}" type="datetimeFigureOut">
              <a:rPr lang="en-US" smtClean="0"/>
              <a:t>7/21/2023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CBA98B-BCE1-4361-B473-623F1364D2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96356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3098F-5B81-4D3F-A1B0-3C4C745912DD}" type="datetimeFigureOut">
              <a:rPr lang="en-US" smtClean="0"/>
              <a:t>7/21/2023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CBA98B-BCE1-4361-B473-623F1364D2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24501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3098F-5B81-4D3F-A1B0-3C4C745912DD}" type="datetimeFigureOut">
              <a:rPr lang="en-US" smtClean="0"/>
              <a:t>7/21/2023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CBA98B-BCE1-4361-B473-623F1364D2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08320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3098F-5B81-4D3F-A1B0-3C4C745912DD}" type="datetimeFigureOut">
              <a:rPr lang="en-US" smtClean="0"/>
              <a:t>7/21/2023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CBA98B-BCE1-4361-B473-623F1364D2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12095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3098F-5B81-4D3F-A1B0-3C4C745912DD}" type="datetimeFigureOut">
              <a:rPr lang="en-US" smtClean="0"/>
              <a:t>7/21/2023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CBA98B-BCE1-4361-B473-623F1364D2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01514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D3098F-5B81-4D3F-A1B0-3C4C745912DD}" type="datetimeFigureOut">
              <a:rPr lang="en-US" smtClean="0"/>
              <a:t>7/21/2023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CBA98B-BCE1-4361-B473-623F1364D2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22898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png"/><Relationship Id="rId3" Type="http://schemas.microsoft.com/office/2007/relationships/hdphoto" Target="../media/hdphoto1.wdp"/><Relationship Id="rId7" Type="http://schemas.openxmlformats.org/officeDocument/2006/relationships/image" Target="../media/image5.jpeg"/><Relationship Id="rId12" Type="http://schemas.openxmlformats.org/officeDocument/2006/relationships/image" Target="../media/image10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3.png"/><Relationship Id="rId10" Type="http://schemas.openxmlformats.org/officeDocument/2006/relationships/image" Target="../media/image8.png"/><Relationship Id="rId4" Type="http://schemas.openxmlformats.org/officeDocument/2006/relationships/image" Target="../media/image2.png"/><Relationship Id="rId9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id="{3E4BDA28-66DC-61BA-E690-23F486E21961}"/>
              </a:ext>
            </a:extLst>
          </p:cNvPr>
          <p:cNvGrpSpPr/>
          <p:nvPr/>
        </p:nvGrpSpPr>
        <p:grpSpPr>
          <a:xfrm>
            <a:off x="0" y="381000"/>
            <a:ext cx="6746960" cy="8353194"/>
            <a:chOff x="0" y="0"/>
            <a:chExt cx="6746960" cy="8353194"/>
          </a:xfrm>
        </p:grpSpPr>
        <p:sp>
          <p:nvSpPr>
            <p:cNvPr id="175" name="TextBox 174">
              <a:extLst>
                <a:ext uri="{FF2B5EF4-FFF2-40B4-BE49-F238E27FC236}">
                  <a16:creationId xmlns:a16="http://schemas.microsoft.com/office/drawing/2014/main" id="{52AF7C0C-8785-429D-9021-8A9AD65C4230}"/>
                </a:ext>
              </a:extLst>
            </p:cNvPr>
            <p:cNvSpPr txBox="1"/>
            <p:nvPr/>
          </p:nvSpPr>
          <p:spPr>
            <a:xfrm>
              <a:off x="0" y="0"/>
              <a:ext cx="265970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>
                  <a:latin typeface="Arial" panose="020B0604020202020204" pitchFamily="34" charset="0"/>
                  <a:cs typeface="Arial" panose="020B0604020202020204" pitchFamily="34" charset="0"/>
                </a:rPr>
                <a:t>Figure 1 – figure supplement 1</a:t>
              </a:r>
              <a:endParaRPr lang="en-US" sz="14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71" name="Group 70">
              <a:extLst>
                <a:ext uri="{FF2B5EF4-FFF2-40B4-BE49-F238E27FC236}">
                  <a16:creationId xmlns:a16="http://schemas.microsoft.com/office/drawing/2014/main" id="{DBBF3BF8-2F25-FE37-3DE2-578250CF8F46}"/>
                </a:ext>
              </a:extLst>
            </p:cNvPr>
            <p:cNvGrpSpPr/>
            <p:nvPr/>
          </p:nvGrpSpPr>
          <p:grpSpPr>
            <a:xfrm>
              <a:off x="0" y="375684"/>
              <a:ext cx="6746960" cy="7977510"/>
              <a:chOff x="0" y="375684"/>
              <a:chExt cx="6746960" cy="7977510"/>
            </a:xfrm>
          </p:grpSpPr>
          <p:grpSp>
            <p:nvGrpSpPr>
              <p:cNvPr id="4" name="Group 3">
                <a:extLst>
                  <a:ext uri="{FF2B5EF4-FFF2-40B4-BE49-F238E27FC236}">
                    <a16:creationId xmlns:a16="http://schemas.microsoft.com/office/drawing/2014/main" id="{31EA2215-6A55-4F29-B3F6-140086690222}"/>
                  </a:ext>
                </a:extLst>
              </p:cNvPr>
              <p:cNvGrpSpPr/>
              <p:nvPr/>
            </p:nvGrpSpPr>
            <p:grpSpPr>
              <a:xfrm>
                <a:off x="0" y="375684"/>
                <a:ext cx="6746960" cy="7977510"/>
                <a:chOff x="0" y="375684"/>
                <a:chExt cx="6746960" cy="7977510"/>
              </a:xfrm>
            </p:grpSpPr>
            <p:grpSp>
              <p:nvGrpSpPr>
                <p:cNvPr id="2" name="Group 1">
                  <a:extLst>
                    <a:ext uri="{FF2B5EF4-FFF2-40B4-BE49-F238E27FC236}">
                      <a16:creationId xmlns:a16="http://schemas.microsoft.com/office/drawing/2014/main" id="{72CF6356-E8D3-411E-8D54-AF9BE6D65D71}"/>
                    </a:ext>
                  </a:extLst>
                </p:cNvPr>
                <p:cNvGrpSpPr/>
                <p:nvPr/>
              </p:nvGrpSpPr>
              <p:grpSpPr>
                <a:xfrm>
                  <a:off x="0" y="3932383"/>
                  <a:ext cx="2777810" cy="1383606"/>
                  <a:chOff x="0" y="3932383"/>
                  <a:chExt cx="2777810" cy="1383606"/>
                </a:xfrm>
              </p:grpSpPr>
              <p:grpSp>
                <p:nvGrpSpPr>
                  <p:cNvPr id="330" name="Group 329">
                    <a:extLst>
                      <a:ext uri="{FF2B5EF4-FFF2-40B4-BE49-F238E27FC236}">
                        <a16:creationId xmlns:a16="http://schemas.microsoft.com/office/drawing/2014/main" id="{EEEE3216-E6D1-4714-AECC-9212FA9E94FA}"/>
                      </a:ext>
                    </a:extLst>
                  </p:cNvPr>
                  <p:cNvGrpSpPr/>
                  <p:nvPr/>
                </p:nvGrpSpPr>
                <p:grpSpPr>
                  <a:xfrm>
                    <a:off x="341750" y="4473733"/>
                    <a:ext cx="397120" cy="697501"/>
                    <a:chOff x="1744215" y="4094034"/>
                    <a:chExt cx="716056" cy="1532336"/>
                  </a:xfrm>
                </p:grpSpPr>
                <p:sp>
                  <p:nvSpPr>
                    <p:cNvPr id="336" name="TextBox 335">
                      <a:extLst>
                        <a:ext uri="{FF2B5EF4-FFF2-40B4-BE49-F238E27FC236}">
                          <a16:creationId xmlns:a16="http://schemas.microsoft.com/office/drawing/2014/main" id="{6B1F0E9A-74E9-418A-98B2-7B14D36670E5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1744215" y="4094034"/>
                      <a:ext cx="691386" cy="439500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r>
                        <a:rPr lang="en-US" sz="70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1000</a:t>
                      </a:r>
                      <a:endParaRPr lang="en-US" sz="7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p:txBody>
                </p:sp>
                <p:sp>
                  <p:nvSpPr>
                    <p:cNvPr id="337" name="TextBox 336">
                      <a:extLst>
                        <a:ext uri="{FF2B5EF4-FFF2-40B4-BE49-F238E27FC236}">
                          <a16:creationId xmlns:a16="http://schemas.microsoft.com/office/drawing/2014/main" id="{3F6D9243-D946-48C0-A3C9-7F39BFAB5F75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1816398" y="4316986"/>
                      <a:ext cx="601785" cy="439500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r>
                        <a:rPr lang="en-US" sz="70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750</a:t>
                      </a:r>
                      <a:endParaRPr lang="en-US" sz="7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p:txBody>
                </p:sp>
                <p:cxnSp>
                  <p:nvCxnSpPr>
                    <p:cNvPr id="338" name="Straight Connector 337">
                      <a:extLst>
                        <a:ext uri="{FF2B5EF4-FFF2-40B4-BE49-F238E27FC236}">
                          <a16:creationId xmlns:a16="http://schemas.microsoft.com/office/drawing/2014/main" id="{6EA7D7FC-7FB0-4836-8CF6-2C290BF4C90E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2288167" y="4300493"/>
                      <a:ext cx="155594" cy="0"/>
                    </a:xfrm>
                    <a:prstGeom prst="line">
                      <a:avLst/>
                    </a:prstGeom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39" name="Straight Connector 338">
                      <a:extLst>
                        <a:ext uri="{FF2B5EF4-FFF2-40B4-BE49-F238E27FC236}">
                          <a16:creationId xmlns:a16="http://schemas.microsoft.com/office/drawing/2014/main" id="{796D4BC8-B2DC-4A64-9979-14EBDFBBCFCB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2291638" y="4527311"/>
                      <a:ext cx="155594" cy="0"/>
                    </a:xfrm>
                    <a:prstGeom prst="line">
                      <a:avLst/>
                    </a:prstGeom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40" name="Straight Connector 339">
                      <a:extLst>
                        <a:ext uri="{FF2B5EF4-FFF2-40B4-BE49-F238E27FC236}">
                          <a16:creationId xmlns:a16="http://schemas.microsoft.com/office/drawing/2014/main" id="{8F5CC65E-54FD-4D96-B5C6-1BC73217BD60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2304676" y="4868717"/>
                      <a:ext cx="155595" cy="0"/>
                    </a:xfrm>
                    <a:prstGeom prst="line">
                      <a:avLst/>
                    </a:prstGeom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341" name="TextBox 340">
                      <a:extLst>
                        <a:ext uri="{FF2B5EF4-FFF2-40B4-BE49-F238E27FC236}">
                          <a16:creationId xmlns:a16="http://schemas.microsoft.com/office/drawing/2014/main" id="{B1449723-3F85-4994-9BB3-EA919434D20B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1824211" y="4658816"/>
                      <a:ext cx="601785" cy="439500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r>
                        <a:rPr lang="en-US" sz="70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500</a:t>
                      </a:r>
                      <a:endParaRPr lang="en-US" sz="7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p:txBody>
                </p:sp>
                <p:cxnSp>
                  <p:nvCxnSpPr>
                    <p:cNvPr id="342" name="Straight Connector 341">
                      <a:extLst>
                        <a:ext uri="{FF2B5EF4-FFF2-40B4-BE49-F238E27FC236}">
                          <a16:creationId xmlns:a16="http://schemas.microsoft.com/office/drawing/2014/main" id="{B2002595-9150-47E9-9986-1C5D364315C3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2304676" y="5389234"/>
                      <a:ext cx="155595" cy="0"/>
                    </a:xfrm>
                    <a:prstGeom prst="line">
                      <a:avLst/>
                    </a:prstGeom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343" name="TextBox 342">
                      <a:extLst>
                        <a:ext uri="{FF2B5EF4-FFF2-40B4-BE49-F238E27FC236}">
                          <a16:creationId xmlns:a16="http://schemas.microsoft.com/office/drawing/2014/main" id="{DA1A98C4-77B9-433F-88E1-3E2B1B400290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1832949" y="5186870"/>
                      <a:ext cx="601785" cy="439500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r>
                        <a:rPr lang="en-US" sz="7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250</a:t>
                      </a:r>
                    </a:p>
                  </p:txBody>
                </p:sp>
              </p:grpSp>
              <p:pic>
                <p:nvPicPr>
                  <p:cNvPr id="316" name="Picture 315" descr="Graphical user interface&#10;&#10;Description automatically generated with medium confidence">
                    <a:extLst>
                      <a:ext uri="{FF2B5EF4-FFF2-40B4-BE49-F238E27FC236}">
                        <a16:creationId xmlns:a16="http://schemas.microsoft.com/office/drawing/2014/main" id="{7F3062AD-AA72-410A-9734-917E04EA5722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2" cstate="hqprint">
                    <a:extLst>
                      <a:ext uri="{BEBA8EAE-BF5A-486C-A8C5-ECC9F3942E4B}">
                        <a14:imgProps xmlns:a14="http://schemas.microsoft.com/office/drawing/2010/main">
                          <a14:imgLayer r:embed="rId3">
                            <a14:imgEffect>
                              <a14:brightnessContrast bright="-20000" contrast="20000"/>
                            </a14:imgEffect>
                          </a14:imgLayer>
                        </a14:imgProps>
                      </a:ex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690247" y="4483256"/>
                    <a:ext cx="2061503" cy="832733"/>
                  </a:xfrm>
                  <a:prstGeom prst="rect">
                    <a:avLst/>
                  </a:prstGeom>
                </p:spPr>
              </p:pic>
              <p:cxnSp>
                <p:nvCxnSpPr>
                  <p:cNvPr id="322" name="Straight Connector 321">
                    <a:extLst>
                      <a:ext uri="{FF2B5EF4-FFF2-40B4-BE49-F238E27FC236}">
                        <a16:creationId xmlns:a16="http://schemas.microsoft.com/office/drawing/2014/main" id="{CAC7D80D-37DE-47EE-9082-09006F637B1C}"/>
                      </a:ext>
                    </a:extLst>
                  </p:cNvPr>
                  <p:cNvCxnSpPr/>
                  <p:nvPr/>
                </p:nvCxnSpPr>
                <p:spPr>
                  <a:xfrm>
                    <a:off x="1072262" y="4275327"/>
                    <a:ext cx="718085" cy="0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23" name="Straight Connector 322">
                    <a:extLst>
                      <a:ext uri="{FF2B5EF4-FFF2-40B4-BE49-F238E27FC236}">
                        <a16:creationId xmlns:a16="http://schemas.microsoft.com/office/drawing/2014/main" id="{35991341-F4F1-4599-8565-39BEB47BF422}"/>
                      </a:ext>
                    </a:extLst>
                  </p:cNvPr>
                  <p:cNvCxnSpPr/>
                  <p:nvPr/>
                </p:nvCxnSpPr>
                <p:spPr>
                  <a:xfrm>
                    <a:off x="1917494" y="4277674"/>
                    <a:ext cx="718085" cy="0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325" name="TextBox 324">
                    <a:extLst>
                      <a:ext uri="{FF2B5EF4-FFF2-40B4-BE49-F238E27FC236}">
                        <a16:creationId xmlns:a16="http://schemas.microsoft.com/office/drawing/2014/main" id="{8EF74140-B491-457B-AC43-08BEF8D830E1}"/>
                      </a:ext>
                    </a:extLst>
                  </p:cNvPr>
                  <p:cNvSpPr txBox="1"/>
                  <p:nvPr/>
                </p:nvSpPr>
                <p:spPr>
                  <a:xfrm>
                    <a:off x="1972293" y="4056592"/>
                    <a:ext cx="583814" cy="246221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100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Cas</a:t>
                    </a:r>
                    <a:r>
                      <a:rPr lang="en-US" sz="1000" baseline="3000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mSc</a:t>
                    </a:r>
                    <a:endParaRPr lang="en-US" sz="1000" baseline="30000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327" name="TextBox 326">
                    <a:extLst>
                      <a:ext uri="{FF2B5EF4-FFF2-40B4-BE49-F238E27FC236}">
                        <a16:creationId xmlns:a16="http://schemas.microsoft.com/office/drawing/2014/main" id="{3290B17C-ECA9-4F0E-AFA2-FE236B195B41}"/>
                      </a:ext>
                    </a:extLst>
                  </p:cNvPr>
                  <p:cNvSpPr txBox="1"/>
                  <p:nvPr/>
                </p:nvSpPr>
                <p:spPr>
                  <a:xfrm>
                    <a:off x="1170879" y="4049864"/>
                    <a:ext cx="613378" cy="246221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1000" dirty="0" err="1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Cas</a:t>
                    </a:r>
                    <a:r>
                      <a:rPr lang="en-US" sz="1000" baseline="30000" dirty="0" err="1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WT</a:t>
                    </a:r>
                    <a:endParaRPr lang="en-US" sz="1000" baseline="30000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328" name="TextBox 327">
                    <a:extLst>
                      <a:ext uri="{FF2B5EF4-FFF2-40B4-BE49-F238E27FC236}">
                        <a16:creationId xmlns:a16="http://schemas.microsoft.com/office/drawing/2014/main" id="{BAE0C824-BFB5-40E8-B64C-54D70FFA8E98}"/>
                      </a:ext>
                    </a:extLst>
                  </p:cNvPr>
                  <p:cNvSpPr txBox="1"/>
                  <p:nvPr/>
                </p:nvSpPr>
                <p:spPr>
                  <a:xfrm>
                    <a:off x="924348" y="4269057"/>
                    <a:ext cx="401072" cy="246221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100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a+b</a:t>
                    </a:r>
                    <a:endParaRPr lang="en-US" sz="1000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329" name="TextBox 328">
                    <a:extLst>
                      <a:ext uri="{FF2B5EF4-FFF2-40B4-BE49-F238E27FC236}">
                        <a16:creationId xmlns:a16="http://schemas.microsoft.com/office/drawing/2014/main" id="{FC009A94-2682-4FD3-8F4B-31FAECC8DC46}"/>
                      </a:ext>
                    </a:extLst>
                  </p:cNvPr>
                  <p:cNvSpPr txBox="1"/>
                  <p:nvPr/>
                </p:nvSpPr>
                <p:spPr>
                  <a:xfrm>
                    <a:off x="620312" y="4269057"/>
                    <a:ext cx="401072" cy="246221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1000" dirty="0" err="1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a+b</a:t>
                    </a:r>
                    <a:endParaRPr lang="en-US" sz="1000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331" name="TextBox 330">
                    <a:extLst>
                      <a:ext uri="{FF2B5EF4-FFF2-40B4-BE49-F238E27FC236}">
                        <a16:creationId xmlns:a16="http://schemas.microsoft.com/office/drawing/2014/main" id="{058A5A6B-5722-4116-8F44-ECAA01282459}"/>
                      </a:ext>
                    </a:extLst>
                  </p:cNvPr>
                  <p:cNvSpPr txBox="1"/>
                  <p:nvPr/>
                </p:nvSpPr>
                <p:spPr>
                  <a:xfrm>
                    <a:off x="1211620" y="4269057"/>
                    <a:ext cx="401072" cy="246221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1000" dirty="0" err="1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a+d</a:t>
                    </a:r>
                    <a:endParaRPr lang="en-US" sz="1000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332" name="TextBox 331">
                    <a:extLst>
                      <a:ext uri="{FF2B5EF4-FFF2-40B4-BE49-F238E27FC236}">
                        <a16:creationId xmlns:a16="http://schemas.microsoft.com/office/drawing/2014/main" id="{D2005003-D907-4193-AD1F-FE0A2787AF9C}"/>
                      </a:ext>
                    </a:extLst>
                  </p:cNvPr>
                  <p:cNvSpPr txBox="1"/>
                  <p:nvPr/>
                </p:nvSpPr>
                <p:spPr>
                  <a:xfrm>
                    <a:off x="1508815" y="4269057"/>
                    <a:ext cx="394660" cy="246221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100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b+c</a:t>
                    </a:r>
                    <a:endParaRPr lang="en-US" sz="1000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333" name="TextBox 332">
                    <a:extLst>
                      <a:ext uri="{FF2B5EF4-FFF2-40B4-BE49-F238E27FC236}">
                        <a16:creationId xmlns:a16="http://schemas.microsoft.com/office/drawing/2014/main" id="{5FEE9F9B-9E27-4DA0-A6EF-6A98E9074EA7}"/>
                      </a:ext>
                    </a:extLst>
                  </p:cNvPr>
                  <p:cNvSpPr txBox="1"/>
                  <p:nvPr/>
                </p:nvSpPr>
                <p:spPr>
                  <a:xfrm>
                    <a:off x="692483" y="4049044"/>
                    <a:ext cx="255198" cy="246221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100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0</a:t>
                    </a:r>
                    <a:endParaRPr lang="en-US" sz="1000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334" name="TextBox 333">
                    <a:extLst>
                      <a:ext uri="{FF2B5EF4-FFF2-40B4-BE49-F238E27FC236}">
                        <a16:creationId xmlns:a16="http://schemas.microsoft.com/office/drawing/2014/main" id="{DB72C132-745B-4E80-BF25-50FD68A994D0}"/>
                      </a:ext>
                    </a:extLst>
                  </p:cNvPr>
                  <p:cNvSpPr txBox="1"/>
                  <p:nvPr/>
                </p:nvSpPr>
                <p:spPr>
                  <a:xfrm>
                    <a:off x="14452" y="4269333"/>
                    <a:ext cx="612668" cy="246221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1000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primers</a:t>
                    </a:r>
                  </a:p>
                </p:txBody>
              </p:sp>
              <p:sp>
                <p:nvSpPr>
                  <p:cNvPr id="335" name="TextBox 334">
                    <a:extLst>
                      <a:ext uri="{FF2B5EF4-FFF2-40B4-BE49-F238E27FC236}">
                        <a16:creationId xmlns:a16="http://schemas.microsoft.com/office/drawing/2014/main" id="{85ABCD40-FDAE-49B1-BA91-921B6A3EBE48}"/>
                      </a:ext>
                    </a:extLst>
                  </p:cNvPr>
                  <p:cNvSpPr txBox="1"/>
                  <p:nvPr/>
                </p:nvSpPr>
                <p:spPr>
                  <a:xfrm>
                    <a:off x="0" y="3932383"/>
                    <a:ext cx="667170" cy="400110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100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genomic</a:t>
                    </a:r>
                  </a:p>
                  <a:p>
                    <a:r>
                      <a:rPr lang="en-US" sz="100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DNA</a:t>
                    </a:r>
                    <a:endParaRPr lang="en-US" sz="1000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319" name="TextBox 318">
                    <a:extLst>
                      <a:ext uri="{FF2B5EF4-FFF2-40B4-BE49-F238E27FC236}">
                        <a16:creationId xmlns:a16="http://schemas.microsoft.com/office/drawing/2014/main" id="{F6FEE1A4-8735-44EB-B67A-28D3C35C13AE}"/>
                      </a:ext>
                    </a:extLst>
                  </p:cNvPr>
                  <p:cNvSpPr txBox="1"/>
                  <p:nvPr/>
                </p:nvSpPr>
                <p:spPr>
                  <a:xfrm>
                    <a:off x="1805782" y="4269057"/>
                    <a:ext cx="401072" cy="246221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100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a+b</a:t>
                    </a:r>
                    <a:endParaRPr lang="en-US" sz="1000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320" name="TextBox 319">
                    <a:extLst>
                      <a:ext uri="{FF2B5EF4-FFF2-40B4-BE49-F238E27FC236}">
                        <a16:creationId xmlns:a16="http://schemas.microsoft.com/office/drawing/2014/main" id="{ABD53ED0-53AF-49BE-AC6C-2E0B577AFA94}"/>
                      </a:ext>
                    </a:extLst>
                  </p:cNvPr>
                  <p:cNvSpPr txBox="1"/>
                  <p:nvPr/>
                </p:nvSpPr>
                <p:spPr>
                  <a:xfrm>
                    <a:off x="2076720" y="4269057"/>
                    <a:ext cx="401072" cy="246221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100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a+d</a:t>
                    </a:r>
                    <a:endParaRPr lang="en-US" sz="1000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321" name="TextBox 320">
                    <a:extLst>
                      <a:ext uri="{FF2B5EF4-FFF2-40B4-BE49-F238E27FC236}">
                        <a16:creationId xmlns:a16="http://schemas.microsoft.com/office/drawing/2014/main" id="{CC9A1744-FC14-4B4E-B371-E2C9FBE51230}"/>
                      </a:ext>
                    </a:extLst>
                  </p:cNvPr>
                  <p:cNvSpPr txBox="1"/>
                  <p:nvPr/>
                </p:nvSpPr>
                <p:spPr>
                  <a:xfrm>
                    <a:off x="2383150" y="4269057"/>
                    <a:ext cx="394660" cy="246221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100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b+c</a:t>
                    </a:r>
                    <a:endParaRPr lang="en-US" sz="1000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</p:grpSp>
            <p:grpSp>
              <p:nvGrpSpPr>
                <p:cNvPr id="275" name="Group 274">
                  <a:extLst>
                    <a:ext uri="{FF2B5EF4-FFF2-40B4-BE49-F238E27FC236}">
                      <a16:creationId xmlns:a16="http://schemas.microsoft.com/office/drawing/2014/main" id="{E99D235B-AF2C-4BD2-BEBC-7D956BE85646}"/>
                    </a:ext>
                  </a:extLst>
                </p:cNvPr>
                <p:cNvGrpSpPr/>
                <p:nvPr/>
              </p:nvGrpSpPr>
              <p:grpSpPr>
                <a:xfrm>
                  <a:off x="2913588" y="2764608"/>
                  <a:ext cx="3818021" cy="2541403"/>
                  <a:chOff x="4211191" y="1015210"/>
                  <a:chExt cx="3818021" cy="2541403"/>
                </a:xfrm>
              </p:grpSpPr>
              <p:pic>
                <p:nvPicPr>
                  <p:cNvPr id="276" name="Picture 275">
                    <a:extLst>
                      <a:ext uri="{FF2B5EF4-FFF2-40B4-BE49-F238E27FC236}">
                        <a16:creationId xmlns:a16="http://schemas.microsoft.com/office/drawing/2014/main" id="{111CD442-74AE-42AE-89D7-B79E5202FAE4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4" cstate="hqprint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4680733" y="1212143"/>
                    <a:ext cx="3263019" cy="455462"/>
                  </a:xfrm>
                  <a:prstGeom prst="rect">
                    <a:avLst/>
                  </a:prstGeom>
                </p:spPr>
              </p:pic>
              <p:sp>
                <p:nvSpPr>
                  <p:cNvPr id="277" name="TextBox 276">
                    <a:extLst>
                      <a:ext uri="{FF2B5EF4-FFF2-40B4-BE49-F238E27FC236}">
                        <a16:creationId xmlns:a16="http://schemas.microsoft.com/office/drawing/2014/main" id="{24F52CD5-556A-439D-BC39-15916C280854}"/>
                      </a:ext>
                    </a:extLst>
                  </p:cNvPr>
                  <p:cNvSpPr txBox="1"/>
                  <p:nvPr/>
                </p:nvSpPr>
                <p:spPr>
                  <a:xfrm rot="16200000">
                    <a:off x="4276484" y="1370149"/>
                    <a:ext cx="545342" cy="246221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1000" i="1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Cas</a:t>
                    </a:r>
                    <a:r>
                      <a:rPr lang="en-US" sz="1000" baseline="3000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WT</a:t>
                    </a:r>
                    <a:endParaRPr lang="en-US" sz="1000" baseline="30000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cxnSp>
                <p:nvCxnSpPr>
                  <p:cNvPr id="278" name="Straight Connector 277">
                    <a:extLst>
                      <a:ext uri="{FF2B5EF4-FFF2-40B4-BE49-F238E27FC236}">
                        <a16:creationId xmlns:a16="http://schemas.microsoft.com/office/drawing/2014/main" id="{EED0DED6-A4AD-4A93-B9E6-58D452BB92AB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4671914" y="1685951"/>
                    <a:ext cx="3289476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279" name="TextBox 278">
                    <a:extLst>
                      <a:ext uri="{FF2B5EF4-FFF2-40B4-BE49-F238E27FC236}">
                        <a16:creationId xmlns:a16="http://schemas.microsoft.com/office/drawing/2014/main" id="{BC0B6165-F33B-41ED-88DF-4E6BF20BA3A8}"/>
                      </a:ext>
                    </a:extLst>
                  </p:cNvPr>
                  <p:cNvSpPr txBox="1"/>
                  <p:nvPr/>
                </p:nvSpPr>
                <p:spPr>
                  <a:xfrm>
                    <a:off x="6107340" y="1675457"/>
                    <a:ext cx="575799" cy="230832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900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Intron 1</a:t>
                    </a:r>
                  </a:p>
                </p:txBody>
              </p:sp>
              <p:pic>
                <p:nvPicPr>
                  <p:cNvPr id="280" name="Picture 279">
                    <a:extLst>
                      <a:ext uri="{FF2B5EF4-FFF2-40B4-BE49-F238E27FC236}">
                        <a16:creationId xmlns:a16="http://schemas.microsoft.com/office/drawing/2014/main" id="{1462E1E9-40E4-4144-A09F-3B15166A80E8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5" cstate="hqprint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4658685" y="2043611"/>
                    <a:ext cx="3240972" cy="462028"/>
                  </a:xfrm>
                  <a:prstGeom prst="rect">
                    <a:avLst/>
                  </a:prstGeom>
                </p:spPr>
              </p:pic>
              <p:sp>
                <p:nvSpPr>
                  <p:cNvPr id="281" name="Isosceles Triangle 280">
                    <a:extLst>
                      <a:ext uri="{FF2B5EF4-FFF2-40B4-BE49-F238E27FC236}">
                        <a16:creationId xmlns:a16="http://schemas.microsoft.com/office/drawing/2014/main" id="{B54236CB-3EBF-4AA6-BF1A-1BB16B83F78B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6289807" y="1952053"/>
                    <a:ext cx="54292" cy="89515"/>
                  </a:xfrm>
                  <a:prstGeom prst="triangle">
                    <a:avLst/>
                  </a:prstGeom>
                  <a:solidFill>
                    <a:schemeClr val="accent6">
                      <a:lumMod val="75000"/>
                    </a:schemeClr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000"/>
                  </a:p>
                </p:txBody>
              </p:sp>
              <p:cxnSp>
                <p:nvCxnSpPr>
                  <p:cNvPr id="282" name="Straight Connector 281">
                    <a:extLst>
                      <a:ext uri="{FF2B5EF4-FFF2-40B4-BE49-F238E27FC236}">
                        <a16:creationId xmlns:a16="http://schemas.microsoft.com/office/drawing/2014/main" id="{85C3DF78-2050-48C9-A737-779066771BA3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4676323" y="2515587"/>
                    <a:ext cx="1634602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283" name="TextBox 282">
                    <a:extLst>
                      <a:ext uri="{FF2B5EF4-FFF2-40B4-BE49-F238E27FC236}">
                        <a16:creationId xmlns:a16="http://schemas.microsoft.com/office/drawing/2014/main" id="{22A829DF-70FB-4845-8D32-9809EFC4678A}"/>
                      </a:ext>
                    </a:extLst>
                  </p:cNvPr>
                  <p:cNvSpPr txBox="1"/>
                  <p:nvPr/>
                </p:nvSpPr>
                <p:spPr>
                  <a:xfrm>
                    <a:off x="5182637" y="2505494"/>
                    <a:ext cx="569387" cy="230832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90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intron </a:t>
                    </a:r>
                    <a:r>
                      <a:rPr lang="en-US" sz="900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1</a:t>
                    </a:r>
                  </a:p>
                </p:txBody>
              </p:sp>
              <p:cxnSp>
                <p:nvCxnSpPr>
                  <p:cNvPr id="284" name="Straight Connector 283">
                    <a:extLst>
                      <a:ext uri="{FF2B5EF4-FFF2-40B4-BE49-F238E27FC236}">
                        <a16:creationId xmlns:a16="http://schemas.microsoft.com/office/drawing/2014/main" id="{3B8F882B-E4A1-4BD4-8049-EC9BA244705C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6334459" y="2515702"/>
                    <a:ext cx="1565197" cy="0"/>
                  </a:xfrm>
                  <a:prstGeom prst="line">
                    <a:avLst/>
                  </a:prstGeom>
                  <a:ln w="28575">
                    <a:solidFill>
                      <a:srgbClr val="FF0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285" name="TextBox 284">
                    <a:extLst>
                      <a:ext uri="{FF2B5EF4-FFF2-40B4-BE49-F238E27FC236}">
                        <a16:creationId xmlns:a16="http://schemas.microsoft.com/office/drawing/2014/main" id="{9C513FA5-B2F4-45DC-921B-E2F48F9A53EB}"/>
                      </a:ext>
                    </a:extLst>
                  </p:cNvPr>
                  <p:cNvSpPr txBox="1"/>
                  <p:nvPr/>
                </p:nvSpPr>
                <p:spPr>
                  <a:xfrm>
                    <a:off x="6787970" y="2501771"/>
                    <a:ext cx="729687" cy="230832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90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insert (SA)</a:t>
                    </a:r>
                    <a:endParaRPr lang="en-US" sz="900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286" name="TextBox 285">
                    <a:extLst>
                      <a:ext uri="{FF2B5EF4-FFF2-40B4-BE49-F238E27FC236}">
                        <a16:creationId xmlns:a16="http://schemas.microsoft.com/office/drawing/2014/main" id="{1B12D565-3007-49E5-8E31-DD82B9DE58E3}"/>
                      </a:ext>
                    </a:extLst>
                  </p:cNvPr>
                  <p:cNvSpPr txBox="1"/>
                  <p:nvPr/>
                </p:nvSpPr>
                <p:spPr>
                  <a:xfrm rot="16200000">
                    <a:off x="4269354" y="2146351"/>
                    <a:ext cx="583814" cy="246221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1000" i="1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Cas</a:t>
                    </a:r>
                    <a:r>
                      <a:rPr lang="en-US" sz="1000" baseline="3000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mSc</a:t>
                    </a:r>
                    <a:endParaRPr lang="en-US" sz="1000" baseline="30000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287" name="Isosceles Triangle 286">
                    <a:extLst>
                      <a:ext uri="{FF2B5EF4-FFF2-40B4-BE49-F238E27FC236}">
                        <a16:creationId xmlns:a16="http://schemas.microsoft.com/office/drawing/2014/main" id="{A41D06FD-FB22-4A6E-9868-96DAFC8DD505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6275984" y="1131094"/>
                    <a:ext cx="54292" cy="89515"/>
                  </a:xfrm>
                  <a:prstGeom prst="triangle">
                    <a:avLst/>
                  </a:prstGeom>
                  <a:solidFill>
                    <a:schemeClr val="accent6">
                      <a:lumMod val="75000"/>
                    </a:schemeClr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000"/>
                  </a:p>
                </p:txBody>
              </p:sp>
              <p:grpSp>
                <p:nvGrpSpPr>
                  <p:cNvPr id="288" name="Group 287">
                    <a:extLst>
                      <a:ext uri="{FF2B5EF4-FFF2-40B4-BE49-F238E27FC236}">
                        <a16:creationId xmlns:a16="http://schemas.microsoft.com/office/drawing/2014/main" id="{8D0042A5-F55F-4A3B-885D-61E72ED83294}"/>
                      </a:ext>
                    </a:extLst>
                  </p:cNvPr>
                  <p:cNvGrpSpPr/>
                  <p:nvPr/>
                </p:nvGrpSpPr>
                <p:grpSpPr>
                  <a:xfrm>
                    <a:off x="5743020" y="1015210"/>
                    <a:ext cx="407483" cy="305886"/>
                    <a:chOff x="6168172" y="2928887"/>
                    <a:chExt cx="630599" cy="473373"/>
                  </a:xfrm>
                </p:grpSpPr>
                <p:sp>
                  <p:nvSpPr>
                    <p:cNvPr id="314" name="TextBox 313">
                      <a:extLst>
                        <a:ext uri="{FF2B5EF4-FFF2-40B4-BE49-F238E27FC236}">
                          <a16:creationId xmlns:a16="http://schemas.microsoft.com/office/drawing/2014/main" id="{FDAA4A3C-9897-49ED-A2EB-102708CE3523}"/>
                        </a:ext>
                      </a:extLst>
                    </p:cNvPr>
                    <p:cNvSpPr txBox="1"/>
                    <p:nvPr/>
                  </p:nvSpPr>
                  <p:spPr>
                    <a:xfrm rot="10800000">
                      <a:off x="6168172" y="2928887"/>
                      <a:ext cx="630599" cy="333410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r>
                        <a:rPr lang="en-US" sz="80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PAM</a:t>
                      </a:r>
                      <a:endParaRPr lang="en-US" sz="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p:txBody>
                </p:sp>
                <p:sp>
                  <p:nvSpPr>
                    <p:cNvPr id="315" name="Rectangle 314">
                      <a:extLst>
                        <a:ext uri="{FF2B5EF4-FFF2-40B4-BE49-F238E27FC236}">
                          <a16:creationId xmlns:a16="http://schemas.microsoft.com/office/drawing/2014/main" id="{50CD374D-003F-4E37-A74B-9C46D4359A9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337556" y="3201963"/>
                      <a:ext cx="343735" cy="200297"/>
                    </a:xfrm>
                    <a:prstGeom prst="rect">
                      <a:avLst/>
                    </a:prstGeom>
                    <a:noFill/>
                    <a:ln w="9525">
                      <a:solidFill>
                        <a:schemeClr val="bg1">
                          <a:lumMod val="75000"/>
                        </a:schemeClr>
                      </a:solidFill>
                      <a:headEnd type="arrow" w="med" len="med"/>
                      <a:tailEnd type="none" w="med" len="med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sz="1100"/>
                    </a:p>
                  </p:txBody>
                </p:sp>
              </p:grpSp>
              <p:grpSp>
                <p:nvGrpSpPr>
                  <p:cNvPr id="289" name="Group 288">
                    <a:extLst>
                      <a:ext uri="{FF2B5EF4-FFF2-40B4-BE49-F238E27FC236}">
                        <a16:creationId xmlns:a16="http://schemas.microsoft.com/office/drawing/2014/main" id="{7E8E9A0B-D899-4083-B9CD-79BAE9C08F8D}"/>
                      </a:ext>
                    </a:extLst>
                  </p:cNvPr>
                  <p:cNvGrpSpPr/>
                  <p:nvPr/>
                </p:nvGrpSpPr>
                <p:grpSpPr>
                  <a:xfrm>
                    <a:off x="6074201" y="1033456"/>
                    <a:ext cx="1479378" cy="288244"/>
                    <a:chOff x="6319024" y="2418036"/>
                    <a:chExt cx="2289406" cy="446072"/>
                  </a:xfrm>
                </p:grpSpPr>
                <p:sp>
                  <p:nvSpPr>
                    <p:cNvPr id="312" name="TextBox 311">
                      <a:extLst>
                        <a:ext uri="{FF2B5EF4-FFF2-40B4-BE49-F238E27FC236}">
                          <a16:creationId xmlns:a16="http://schemas.microsoft.com/office/drawing/2014/main" id="{9ADAF2F4-5CEB-4658-9AF8-176659E26ABF}"/>
                        </a:ext>
                      </a:extLst>
                    </p:cNvPr>
                    <p:cNvSpPr txBox="1"/>
                    <p:nvPr/>
                  </p:nvSpPr>
                  <p:spPr>
                    <a:xfrm rot="10800000">
                      <a:off x="7150510" y="2418036"/>
                      <a:ext cx="695099" cy="333409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r>
                        <a:rPr lang="en-US" sz="80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target</a:t>
                      </a:r>
                      <a:endParaRPr lang="en-US" sz="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p:txBody>
                </p:sp>
                <p:sp>
                  <p:nvSpPr>
                    <p:cNvPr id="313" name="Rectangle 312">
                      <a:extLst>
                        <a:ext uri="{FF2B5EF4-FFF2-40B4-BE49-F238E27FC236}">
                          <a16:creationId xmlns:a16="http://schemas.microsoft.com/office/drawing/2014/main" id="{DBCC305E-B4E9-48D0-9E2F-28D46603DFE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319024" y="2663810"/>
                      <a:ext cx="2289406" cy="200298"/>
                    </a:xfrm>
                    <a:prstGeom prst="rect">
                      <a:avLst/>
                    </a:prstGeom>
                    <a:noFill/>
                    <a:ln w="9525">
                      <a:solidFill>
                        <a:schemeClr val="bg1">
                          <a:lumMod val="65000"/>
                        </a:schemeClr>
                      </a:solidFill>
                      <a:headEnd type="arrow" w="med" len="med"/>
                      <a:tailEnd type="none" w="med" len="med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sz="1100"/>
                    </a:p>
                  </p:txBody>
                </p:sp>
              </p:grpSp>
              <p:grpSp>
                <p:nvGrpSpPr>
                  <p:cNvPr id="290" name="Group 289">
                    <a:extLst>
                      <a:ext uri="{FF2B5EF4-FFF2-40B4-BE49-F238E27FC236}">
                        <a16:creationId xmlns:a16="http://schemas.microsoft.com/office/drawing/2014/main" id="{B9634BCB-7A54-4590-AE79-AE7C169A092E}"/>
                      </a:ext>
                    </a:extLst>
                  </p:cNvPr>
                  <p:cNvGrpSpPr/>
                  <p:nvPr/>
                </p:nvGrpSpPr>
                <p:grpSpPr>
                  <a:xfrm>
                    <a:off x="5787802" y="1853701"/>
                    <a:ext cx="407483" cy="303672"/>
                    <a:chOff x="6201080" y="2961794"/>
                    <a:chExt cx="630599" cy="469946"/>
                  </a:xfrm>
                </p:grpSpPr>
                <p:sp>
                  <p:nvSpPr>
                    <p:cNvPr id="310" name="TextBox 309">
                      <a:extLst>
                        <a:ext uri="{FF2B5EF4-FFF2-40B4-BE49-F238E27FC236}">
                          <a16:creationId xmlns:a16="http://schemas.microsoft.com/office/drawing/2014/main" id="{4C6C7E45-E0F4-4203-891E-E7786CB63FE9}"/>
                        </a:ext>
                      </a:extLst>
                    </p:cNvPr>
                    <p:cNvSpPr txBox="1"/>
                    <p:nvPr/>
                  </p:nvSpPr>
                  <p:spPr>
                    <a:xfrm rot="10800000">
                      <a:off x="6201080" y="2961794"/>
                      <a:ext cx="630599" cy="333409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r>
                        <a:rPr lang="en-US" sz="80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PAM</a:t>
                      </a:r>
                      <a:endParaRPr lang="en-US" sz="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p:txBody>
                </p:sp>
                <p:sp>
                  <p:nvSpPr>
                    <p:cNvPr id="311" name="Rectangle 310">
                      <a:extLst>
                        <a:ext uri="{FF2B5EF4-FFF2-40B4-BE49-F238E27FC236}">
                          <a16:creationId xmlns:a16="http://schemas.microsoft.com/office/drawing/2014/main" id="{E7F495B9-F6E8-47D0-BB20-7676813B2EC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327730" y="3231443"/>
                      <a:ext cx="343735" cy="200297"/>
                    </a:xfrm>
                    <a:prstGeom prst="rect">
                      <a:avLst/>
                    </a:prstGeom>
                    <a:noFill/>
                    <a:ln w="9525">
                      <a:solidFill>
                        <a:schemeClr val="bg1">
                          <a:lumMod val="75000"/>
                        </a:schemeClr>
                      </a:solidFill>
                      <a:headEnd type="arrow" w="med" len="med"/>
                      <a:tailEnd type="none" w="med" len="med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sz="1100"/>
                    </a:p>
                  </p:txBody>
                </p:sp>
              </p:grpSp>
              <p:grpSp>
                <p:nvGrpSpPr>
                  <p:cNvPr id="291" name="Group 290">
                    <a:extLst>
                      <a:ext uri="{FF2B5EF4-FFF2-40B4-BE49-F238E27FC236}">
                        <a16:creationId xmlns:a16="http://schemas.microsoft.com/office/drawing/2014/main" id="{343B5847-CA76-4544-BE9B-76C1EB038F2B}"/>
                      </a:ext>
                    </a:extLst>
                  </p:cNvPr>
                  <p:cNvGrpSpPr/>
                  <p:nvPr/>
                </p:nvGrpSpPr>
                <p:grpSpPr>
                  <a:xfrm rot="10800000">
                    <a:off x="6452429" y="1864241"/>
                    <a:ext cx="407483" cy="297251"/>
                    <a:chOff x="6200651" y="2808886"/>
                    <a:chExt cx="630599" cy="460009"/>
                  </a:xfrm>
                </p:grpSpPr>
                <p:sp>
                  <p:nvSpPr>
                    <p:cNvPr id="308" name="TextBox 307">
                      <a:extLst>
                        <a:ext uri="{FF2B5EF4-FFF2-40B4-BE49-F238E27FC236}">
                          <a16:creationId xmlns:a16="http://schemas.microsoft.com/office/drawing/2014/main" id="{E6268457-EEC3-48BC-924B-4B8E28684F73}"/>
                        </a:ext>
                      </a:extLst>
                    </p:cNvPr>
                    <p:cNvSpPr txBox="1"/>
                    <p:nvPr/>
                  </p:nvSpPr>
                  <p:spPr>
                    <a:xfrm rot="10800000">
                      <a:off x="6200651" y="2935486"/>
                      <a:ext cx="630599" cy="333409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r>
                        <a:rPr lang="en-US" sz="80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PAM</a:t>
                      </a:r>
                      <a:endParaRPr lang="en-US" sz="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p:txBody>
                </p:sp>
                <p:sp>
                  <p:nvSpPr>
                    <p:cNvPr id="309" name="Rectangle 308">
                      <a:extLst>
                        <a:ext uri="{FF2B5EF4-FFF2-40B4-BE49-F238E27FC236}">
                          <a16:creationId xmlns:a16="http://schemas.microsoft.com/office/drawing/2014/main" id="{6C93F5C6-8228-45F6-80E2-DBC26973B32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337556" y="2808886"/>
                      <a:ext cx="343735" cy="200297"/>
                    </a:xfrm>
                    <a:prstGeom prst="rect">
                      <a:avLst/>
                    </a:prstGeom>
                    <a:noFill/>
                    <a:ln w="9525">
                      <a:solidFill>
                        <a:schemeClr val="bg1">
                          <a:lumMod val="75000"/>
                        </a:schemeClr>
                      </a:solidFill>
                      <a:headEnd type="arrow" w="med" len="med"/>
                      <a:tailEnd type="none" w="med" len="med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sz="1100"/>
                    </a:p>
                  </p:txBody>
                </p:sp>
              </p:grpSp>
              <p:pic>
                <p:nvPicPr>
                  <p:cNvPr id="292" name="Picture 291">
                    <a:extLst>
                      <a:ext uri="{FF2B5EF4-FFF2-40B4-BE49-F238E27FC236}">
                        <a16:creationId xmlns:a16="http://schemas.microsoft.com/office/drawing/2014/main" id="{3177E7BA-D67B-4539-98FE-9E19404D385D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6" cstate="hqprint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4685142" y="2898120"/>
                    <a:ext cx="3333571" cy="415940"/>
                  </a:xfrm>
                  <a:prstGeom prst="rect">
                    <a:avLst/>
                  </a:prstGeom>
                </p:spPr>
              </p:pic>
              <p:cxnSp>
                <p:nvCxnSpPr>
                  <p:cNvPr id="293" name="Straight Connector 292">
                    <a:extLst>
                      <a:ext uri="{FF2B5EF4-FFF2-40B4-BE49-F238E27FC236}">
                        <a16:creationId xmlns:a16="http://schemas.microsoft.com/office/drawing/2014/main" id="{F1D98DBF-B611-4503-8ECD-813356E2E72E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4667505" y="3325715"/>
                    <a:ext cx="1547729" cy="0"/>
                  </a:xfrm>
                  <a:prstGeom prst="line">
                    <a:avLst/>
                  </a:prstGeom>
                  <a:ln w="28575">
                    <a:solidFill>
                      <a:srgbClr val="FF0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94" name="Straight Connector 293">
                    <a:extLst>
                      <a:ext uri="{FF2B5EF4-FFF2-40B4-BE49-F238E27FC236}">
                        <a16:creationId xmlns:a16="http://schemas.microsoft.com/office/drawing/2014/main" id="{A48B5133-70C3-445D-A78C-0695D035AB17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6351928" y="3325280"/>
                    <a:ext cx="165888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295" name="TextBox 294">
                    <a:extLst>
                      <a:ext uri="{FF2B5EF4-FFF2-40B4-BE49-F238E27FC236}">
                        <a16:creationId xmlns:a16="http://schemas.microsoft.com/office/drawing/2014/main" id="{0CD0F85D-D6CB-4A02-ADC9-629F855D6525}"/>
                      </a:ext>
                    </a:extLst>
                  </p:cNvPr>
                  <p:cNvSpPr txBox="1"/>
                  <p:nvPr/>
                </p:nvSpPr>
                <p:spPr>
                  <a:xfrm>
                    <a:off x="6911130" y="3314058"/>
                    <a:ext cx="569387" cy="230832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90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intron </a:t>
                    </a:r>
                    <a:r>
                      <a:rPr lang="en-US" sz="900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1</a:t>
                    </a:r>
                  </a:p>
                </p:txBody>
              </p:sp>
              <p:sp>
                <p:nvSpPr>
                  <p:cNvPr id="296" name="TextBox 295">
                    <a:extLst>
                      <a:ext uri="{FF2B5EF4-FFF2-40B4-BE49-F238E27FC236}">
                        <a16:creationId xmlns:a16="http://schemas.microsoft.com/office/drawing/2014/main" id="{5469C41D-0BF9-47ED-8334-1FB9E8CA348D}"/>
                      </a:ext>
                    </a:extLst>
                  </p:cNvPr>
                  <p:cNvSpPr txBox="1"/>
                  <p:nvPr/>
                </p:nvSpPr>
                <p:spPr>
                  <a:xfrm>
                    <a:off x="5055789" y="3322576"/>
                    <a:ext cx="736099" cy="230832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90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insert (SD)</a:t>
                    </a:r>
                    <a:endParaRPr lang="en-US" sz="900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grpSp>
                <p:nvGrpSpPr>
                  <p:cNvPr id="297" name="Group 296">
                    <a:extLst>
                      <a:ext uri="{FF2B5EF4-FFF2-40B4-BE49-F238E27FC236}">
                        <a16:creationId xmlns:a16="http://schemas.microsoft.com/office/drawing/2014/main" id="{F2FE6EEA-F5C3-4891-9146-C3842A24D2C0}"/>
                      </a:ext>
                    </a:extLst>
                  </p:cNvPr>
                  <p:cNvGrpSpPr/>
                  <p:nvPr/>
                </p:nvGrpSpPr>
                <p:grpSpPr>
                  <a:xfrm>
                    <a:off x="6331292" y="2718706"/>
                    <a:ext cx="1560958" cy="292771"/>
                    <a:chOff x="6319024" y="2234147"/>
                    <a:chExt cx="2289406" cy="453076"/>
                  </a:xfrm>
                </p:grpSpPr>
                <p:sp>
                  <p:nvSpPr>
                    <p:cNvPr id="306" name="TextBox 305">
                      <a:extLst>
                        <a:ext uri="{FF2B5EF4-FFF2-40B4-BE49-F238E27FC236}">
                          <a16:creationId xmlns:a16="http://schemas.microsoft.com/office/drawing/2014/main" id="{164B9F0E-8726-4815-ADAA-22B3FD226B31}"/>
                        </a:ext>
                      </a:extLst>
                    </p:cNvPr>
                    <p:cNvSpPr txBox="1"/>
                    <p:nvPr/>
                  </p:nvSpPr>
                  <p:spPr>
                    <a:xfrm rot="10800000">
                      <a:off x="7086302" y="2234147"/>
                      <a:ext cx="750461" cy="333409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r>
                        <a:rPr lang="en-US" sz="800">
                          <a:latin typeface="Symbol" panose="05050102010706020507" pitchFamily="18" charset="2"/>
                          <a:cs typeface="Arial" panose="020B0604020202020204" pitchFamily="34" charset="0"/>
                        </a:rPr>
                        <a:t>D</a:t>
                      </a:r>
                      <a:r>
                        <a:rPr lang="en-US" sz="80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target</a:t>
                      </a:r>
                      <a:endParaRPr lang="en-US" sz="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p:txBody>
                </p:sp>
                <p:sp>
                  <p:nvSpPr>
                    <p:cNvPr id="307" name="Rectangle 306">
                      <a:extLst>
                        <a:ext uri="{FF2B5EF4-FFF2-40B4-BE49-F238E27FC236}">
                          <a16:creationId xmlns:a16="http://schemas.microsoft.com/office/drawing/2014/main" id="{64CADC06-DC94-4A66-87C3-9D0CFC50D15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319024" y="2486926"/>
                      <a:ext cx="2289406" cy="200297"/>
                    </a:xfrm>
                    <a:prstGeom prst="rect">
                      <a:avLst/>
                    </a:prstGeom>
                    <a:noFill/>
                    <a:ln w="9525">
                      <a:solidFill>
                        <a:schemeClr val="bg1">
                          <a:lumMod val="75000"/>
                        </a:schemeClr>
                      </a:solidFill>
                      <a:headEnd type="arrow" w="med" len="med"/>
                      <a:tailEnd type="none" w="med" len="med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sz="1100"/>
                    </a:p>
                  </p:txBody>
                </p:sp>
              </p:grpSp>
              <p:grpSp>
                <p:nvGrpSpPr>
                  <p:cNvPr id="298" name="Group 297">
                    <a:extLst>
                      <a:ext uri="{FF2B5EF4-FFF2-40B4-BE49-F238E27FC236}">
                        <a16:creationId xmlns:a16="http://schemas.microsoft.com/office/drawing/2014/main" id="{9784AB77-D506-4972-9C13-C25189F8D2D2}"/>
                      </a:ext>
                    </a:extLst>
                  </p:cNvPr>
                  <p:cNvGrpSpPr/>
                  <p:nvPr/>
                </p:nvGrpSpPr>
                <p:grpSpPr>
                  <a:xfrm rot="10800000">
                    <a:off x="4839474" y="2726935"/>
                    <a:ext cx="1375759" cy="291492"/>
                    <a:chOff x="6319024" y="2280560"/>
                    <a:chExt cx="2289406" cy="451097"/>
                  </a:xfrm>
                </p:grpSpPr>
                <p:sp>
                  <p:nvSpPr>
                    <p:cNvPr id="304" name="TextBox 303">
                      <a:extLst>
                        <a:ext uri="{FF2B5EF4-FFF2-40B4-BE49-F238E27FC236}">
                          <a16:creationId xmlns:a16="http://schemas.microsoft.com/office/drawing/2014/main" id="{41BCEC1F-6F9F-4779-9E54-FA16DA67B3B4}"/>
                        </a:ext>
                      </a:extLst>
                    </p:cNvPr>
                    <p:cNvSpPr txBox="1"/>
                    <p:nvPr/>
                  </p:nvSpPr>
                  <p:spPr>
                    <a:xfrm rot="10800000">
                      <a:off x="7048724" y="2398248"/>
                      <a:ext cx="851485" cy="333409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r>
                        <a:rPr lang="en-US" sz="800">
                          <a:latin typeface="Symbol" panose="05050102010706020507" pitchFamily="18" charset="2"/>
                          <a:cs typeface="Arial" panose="020B0604020202020204" pitchFamily="34" charset="0"/>
                        </a:rPr>
                        <a:t>D</a:t>
                      </a:r>
                      <a:r>
                        <a:rPr lang="en-US" sz="80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target</a:t>
                      </a:r>
                      <a:endParaRPr lang="en-US" sz="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p:txBody>
                </p:sp>
                <p:sp>
                  <p:nvSpPr>
                    <p:cNvPr id="305" name="Rectangle 304">
                      <a:extLst>
                        <a:ext uri="{FF2B5EF4-FFF2-40B4-BE49-F238E27FC236}">
                          <a16:creationId xmlns:a16="http://schemas.microsoft.com/office/drawing/2014/main" id="{B95AA5FD-F2B4-4780-9BC2-1BD484B6C5F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319024" y="2280560"/>
                      <a:ext cx="2289406" cy="200297"/>
                    </a:xfrm>
                    <a:prstGeom prst="rect">
                      <a:avLst/>
                    </a:prstGeom>
                    <a:noFill/>
                    <a:ln w="9525">
                      <a:solidFill>
                        <a:schemeClr val="bg1">
                          <a:lumMod val="75000"/>
                        </a:schemeClr>
                      </a:solidFill>
                      <a:headEnd type="arrow" w="med" len="med"/>
                      <a:tailEnd type="none" w="med" len="med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sz="1100"/>
                    </a:p>
                  </p:txBody>
                </p:sp>
              </p:grpSp>
              <p:sp>
                <p:nvSpPr>
                  <p:cNvPr id="299" name="TextBox 298">
                    <a:extLst>
                      <a:ext uri="{FF2B5EF4-FFF2-40B4-BE49-F238E27FC236}">
                        <a16:creationId xmlns:a16="http://schemas.microsoft.com/office/drawing/2014/main" id="{836DBC7D-DBC9-40FC-841B-970BB6D48136}"/>
                      </a:ext>
                    </a:extLst>
                  </p:cNvPr>
                  <p:cNvSpPr txBox="1"/>
                  <p:nvPr/>
                </p:nvSpPr>
                <p:spPr>
                  <a:xfrm rot="16200000">
                    <a:off x="4275234" y="2972394"/>
                    <a:ext cx="583814" cy="246221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1000" i="1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Cas</a:t>
                    </a:r>
                    <a:r>
                      <a:rPr lang="en-US" sz="1000" baseline="3000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mSc</a:t>
                    </a:r>
                    <a:endParaRPr lang="en-US" sz="1000" baseline="30000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300" name="Isosceles Triangle 299">
                    <a:extLst>
                      <a:ext uri="{FF2B5EF4-FFF2-40B4-BE49-F238E27FC236}">
                        <a16:creationId xmlns:a16="http://schemas.microsoft.com/office/drawing/2014/main" id="{1D061D72-9FDC-4532-983C-36F2D8FD63B8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6198796" y="2811675"/>
                    <a:ext cx="54292" cy="81377"/>
                  </a:xfrm>
                  <a:prstGeom prst="triangle">
                    <a:avLst/>
                  </a:prstGeom>
                  <a:solidFill>
                    <a:schemeClr val="accent6">
                      <a:lumMod val="75000"/>
                    </a:schemeClr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000"/>
                  </a:p>
                </p:txBody>
              </p:sp>
              <p:sp>
                <p:nvSpPr>
                  <p:cNvPr id="301" name="Isosceles Triangle 300">
                    <a:extLst>
                      <a:ext uri="{FF2B5EF4-FFF2-40B4-BE49-F238E27FC236}">
                        <a16:creationId xmlns:a16="http://schemas.microsoft.com/office/drawing/2014/main" id="{356ACCB5-9044-4EF7-8687-E0767535524A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6285519" y="2814616"/>
                    <a:ext cx="54292" cy="81377"/>
                  </a:xfrm>
                  <a:prstGeom prst="triangle">
                    <a:avLst/>
                  </a:prstGeom>
                  <a:solidFill>
                    <a:schemeClr val="accent6">
                      <a:lumMod val="75000"/>
                    </a:schemeClr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000"/>
                  </a:p>
                </p:txBody>
              </p:sp>
              <p:sp>
                <p:nvSpPr>
                  <p:cNvPr id="302" name="TextBox 301">
                    <a:extLst>
                      <a:ext uri="{FF2B5EF4-FFF2-40B4-BE49-F238E27FC236}">
                        <a16:creationId xmlns:a16="http://schemas.microsoft.com/office/drawing/2014/main" id="{0BC9C8EE-DDB9-42C4-A900-A4C3CF8E95A0}"/>
                      </a:ext>
                    </a:extLst>
                  </p:cNvPr>
                  <p:cNvSpPr txBox="1"/>
                  <p:nvPr/>
                </p:nvSpPr>
                <p:spPr>
                  <a:xfrm rot="16200000">
                    <a:off x="3971055" y="2163874"/>
                    <a:ext cx="763351" cy="276999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120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genomic</a:t>
                    </a:r>
                    <a:endParaRPr lang="en-US" sz="1200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303" name="Rectangle 302">
                    <a:extLst>
                      <a:ext uri="{FF2B5EF4-FFF2-40B4-BE49-F238E27FC236}">
                        <a16:creationId xmlns:a16="http://schemas.microsoft.com/office/drawing/2014/main" id="{F68344A3-9890-4420-9979-5B1030D32AF9}"/>
                      </a:ext>
                    </a:extLst>
                  </p:cNvPr>
                  <p:cNvSpPr/>
                  <p:nvPr/>
                </p:nvSpPr>
                <p:spPr>
                  <a:xfrm>
                    <a:off x="4211191" y="1030516"/>
                    <a:ext cx="3818021" cy="2525485"/>
                  </a:xfrm>
                  <a:prstGeom prst="rect">
                    <a:avLst/>
                  </a:prstGeom>
                  <a:ln w="12700">
                    <a:solidFill>
                      <a:schemeClr val="tx1"/>
                    </a:solidFill>
                    <a:headEnd type="arrow" w="med" len="med"/>
                    <a:tailEnd type="none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418" name="TextBox 417">
                    <a:extLst>
                      <a:ext uri="{FF2B5EF4-FFF2-40B4-BE49-F238E27FC236}">
                        <a16:creationId xmlns:a16="http://schemas.microsoft.com/office/drawing/2014/main" id="{61F60E6D-66E2-4494-8CE4-FAE26566E628}"/>
                      </a:ext>
                    </a:extLst>
                  </p:cNvPr>
                  <p:cNvSpPr txBox="1"/>
                  <p:nvPr/>
                </p:nvSpPr>
                <p:spPr>
                  <a:xfrm>
                    <a:off x="6051438" y="3325781"/>
                    <a:ext cx="428322" cy="230832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90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error</a:t>
                    </a:r>
                    <a:endParaRPr lang="en-US" sz="900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</p:grpSp>
            <p:grpSp>
              <p:nvGrpSpPr>
                <p:cNvPr id="3" name="Group 2">
                  <a:extLst>
                    <a:ext uri="{FF2B5EF4-FFF2-40B4-BE49-F238E27FC236}">
                      <a16:creationId xmlns:a16="http://schemas.microsoft.com/office/drawing/2014/main" id="{E1481F9E-6062-4AC1-9DEF-C5A192DC6BE6}"/>
                    </a:ext>
                  </a:extLst>
                </p:cNvPr>
                <p:cNvGrpSpPr/>
                <p:nvPr/>
              </p:nvGrpSpPr>
              <p:grpSpPr>
                <a:xfrm>
                  <a:off x="102418" y="6774402"/>
                  <a:ext cx="2779031" cy="1232002"/>
                  <a:chOff x="102418" y="6774402"/>
                  <a:chExt cx="2779031" cy="1232002"/>
                </a:xfrm>
              </p:grpSpPr>
              <p:grpSp>
                <p:nvGrpSpPr>
                  <p:cNvPr id="387" name="Group 386">
                    <a:extLst>
                      <a:ext uri="{FF2B5EF4-FFF2-40B4-BE49-F238E27FC236}">
                        <a16:creationId xmlns:a16="http://schemas.microsoft.com/office/drawing/2014/main" id="{A17C79E0-7FED-4FFF-B534-F51FADD64E54}"/>
                      </a:ext>
                    </a:extLst>
                  </p:cNvPr>
                  <p:cNvGrpSpPr/>
                  <p:nvPr/>
                </p:nvGrpSpPr>
                <p:grpSpPr>
                  <a:xfrm>
                    <a:off x="403114" y="7346520"/>
                    <a:ext cx="403008" cy="610209"/>
                    <a:chOff x="1759913" y="4386209"/>
                    <a:chExt cx="716459" cy="1084815"/>
                  </a:xfrm>
                </p:grpSpPr>
                <p:sp>
                  <p:nvSpPr>
                    <p:cNvPr id="393" name="TextBox 392">
                      <a:extLst>
                        <a:ext uri="{FF2B5EF4-FFF2-40B4-BE49-F238E27FC236}">
                          <a16:creationId xmlns:a16="http://schemas.microsoft.com/office/drawing/2014/main" id="{35E802AD-1A46-418C-9C07-A6FEF29B7C0D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1759913" y="4386209"/>
                      <a:ext cx="681668" cy="355653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r>
                        <a:rPr lang="en-US" sz="70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1000</a:t>
                      </a:r>
                      <a:endParaRPr lang="en-US" sz="7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p:txBody>
                </p:sp>
                <p:sp>
                  <p:nvSpPr>
                    <p:cNvPr id="394" name="TextBox 393">
                      <a:extLst>
                        <a:ext uri="{FF2B5EF4-FFF2-40B4-BE49-F238E27FC236}">
                          <a16:creationId xmlns:a16="http://schemas.microsoft.com/office/drawing/2014/main" id="{C6864912-89CA-4452-B74B-65B2A13C04ED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1825456" y="4525201"/>
                      <a:ext cx="593326" cy="355653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r>
                        <a:rPr lang="en-US" sz="70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750</a:t>
                      </a:r>
                      <a:endParaRPr lang="en-US" sz="7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p:txBody>
                </p:sp>
                <p:cxnSp>
                  <p:nvCxnSpPr>
                    <p:cNvPr id="395" name="Straight Connector 394">
                      <a:extLst>
                        <a:ext uri="{FF2B5EF4-FFF2-40B4-BE49-F238E27FC236}">
                          <a16:creationId xmlns:a16="http://schemas.microsoft.com/office/drawing/2014/main" id="{E2D16E7A-A518-4F8B-BE81-8261463DBDF7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2314285" y="4551585"/>
                      <a:ext cx="155594" cy="0"/>
                    </a:xfrm>
                    <a:prstGeom prst="line">
                      <a:avLst/>
                    </a:prstGeom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96" name="Straight Connector 395">
                      <a:extLst>
                        <a:ext uri="{FF2B5EF4-FFF2-40B4-BE49-F238E27FC236}">
                          <a16:creationId xmlns:a16="http://schemas.microsoft.com/office/drawing/2014/main" id="{C8E36E7D-48A9-4528-ADB7-A7FA336CC315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2313529" y="4681612"/>
                      <a:ext cx="155594" cy="0"/>
                    </a:xfrm>
                    <a:prstGeom prst="line">
                      <a:avLst/>
                    </a:prstGeom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97" name="Straight Connector 396">
                      <a:extLst>
                        <a:ext uri="{FF2B5EF4-FFF2-40B4-BE49-F238E27FC236}">
                          <a16:creationId xmlns:a16="http://schemas.microsoft.com/office/drawing/2014/main" id="{7B6EFFB2-AAA3-409B-9A3E-4A4122EB9C9C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2317710" y="4904561"/>
                      <a:ext cx="155595" cy="0"/>
                    </a:xfrm>
                    <a:prstGeom prst="line">
                      <a:avLst/>
                    </a:prstGeom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398" name="TextBox 397">
                      <a:extLst>
                        <a:ext uri="{FF2B5EF4-FFF2-40B4-BE49-F238E27FC236}">
                          <a16:creationId xmlns:a16="http://schemas.microsoft.com/office/drawing/2014/main" id="{78D9C773-FE25-48A7-9F03-8F5EB0B7A863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1825456" y="4762225"/>
                      <a:ext cx="593326" cy="355653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r>
                        <a:rPr lang="en-US" sz="70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500</a:t>
                      </a:r>
                      <a:endParaRPr lang="en-US" sz="7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p:txBody>
                </p:sp>
                <p:cxnSp>
                  <p:nvCxnSpPr>
                    <p:cNvPr id="399" name="Straight Connector 398">
                      <a:extLst>
                        <a:ext uri="{FF2B5EF4-FFF2-40B4-BE49-F238E27FC236}">
                          <a16:creationId xmlns:a16="http://schemas.microsoft.com/office/drawing/2014/main" id="{C3902BE3-355A-46E8-90A3-166F1D040DF2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2320777" y="5262673"/>
                      <a:ext cx="155595" cy="0"/>
                    </a:xfrm>
                    <a:prstGeom prst="line">
                      <a:avLst/>
                    </a:prstGeom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400" name="TextBox 399">
                      <a:extLst>
                        <a:ext uri="{FF2B5EF4-FFF2-40B4-BE49-F238E27FC236}">
                          <a16:creationId xmlns:a16="http://schemas.microsoft.com/office/drawing/2014/main" id="{467A7907-77EE-46F3-873C-0F4332929E55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1825456" y="5115371"/>
                      <a:ext cx="593326" cy="355653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r>
                        <a:rPr lang="en-US" sz="70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250</a:t>
                      </a:r>
                      <a:endParaRPr lang="en-US" sz="7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p:txBody>
                </p:sp>
              </p:grpSp>
              <p:pic>
                <p:nvPicPr>
                  <p:cNvPr id="378" name="Picture 377" descr="A picture containing wall, white&#10;&#10;Description automatically generated">
                    <a:extLst>
                      <a:ext uri="{FF2B5EF4-FFF2-40B4-BE49-F238E27FC236}">
                        <a16:creationId xmlns:a16="http://schemas.microsoft.com/office/drawing/2014/main" id="{4DDBE869-A5B2-4FE9-A0F7-ACFC5D54A341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7" cstate="hqprint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757848" y="7217263"/>
                    <a:ext cx="2091421" cy="789141"/>
                  </a:xfrm>
                  <a:prstGeom prst="rect">
                    <a:avLst/>
                  </a:prstGeom>
                </p:spPr>
              </p:pic>
              <p:cxnSp>
                <p:nvCxnSpPr>
                  <p:cNvPr id="379" name="Straight Connector 378">
                    <a:extLst>
                      <a:ext uri="{FF2B5EF4-FFF2-40B4-BE49-F238E27FC236}">
                        <a16:creationId xmlns:a16="http://schemas.microsoft.com/office/drawing/2014/main" id="{5AB5E062-FC7B-4C55-9D41-0771AC5F0CF4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1080910" y="7000386"/>
                    <a:ext cx="804625" cy="0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80" name="Straight Connector 379">
                    <a:extLst>
                      <a:ext uri="{FF2B5EF4-FFF2-40B4-BE49-F238E27FC236}">
                        <a16:creationId xmlns:a16="http://schemas.microsoft.com/office/drawing/2014/main" id="{FAECC025-7E1A-4A00-B966-BA8DEA471E39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014494" y="7002767"/>
                    <a:ext cx="728323" cy="0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382" name="TextBox 381">
                    <a:extLst>
                      <a:ext uri="{FF2B5EF4-FFF2-40B4-BE49-F238E27FC236}">
                        <a16:creationId xmlns:a16="http://schemas.microsoft.com/office/drawing/2014/main" id="{69D4EA86-6F32-498D-BDEB-418B00C8DA74}"/>
                      </a:ext>
                    </a:extLst>
                  </p:cNvPr>
                  <p:cNvSpPr txBox="1"/>
                  <p:nvPr/>
                </p:nvSpPr>
                <p:spPr>
                  <a:xfrm>
                    <a:off x="2041970" y="6774402"/>
                    <a:ext cx="583814" cy="246221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100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Cas</a:t>
                    </a:r>
                    <a:r>
                      <a:rPr lang="en-US" sz="1000" baseline="3000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mSc</a:t>
                    </a:r>
                    <a:endParaRPr lang="en-US" sz="1000" baseline="30000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384" name="TextBox 383">
                    <a:extLst>
                      <a:ext uri="{FF2B5EF4-FFF2-40B4-BE49-F238E27FC236}">
                        <a16:creationId xmlns:a16="http://schemas.microsoft.com/office/drawing/2014/main" id="{086CE71C-0412-48A0-8FEC-580964A76879}"/>
                      </a:ext>
                    </a:extLst>
                  </p:cNvPr>
                  <p:cNvSpPr txBox="1"/>
                  <p:nvPr/>
                </p:nvSpPr>
                <p:spPr>
                  <a:xfrm>
                    <a:off x="1232253" y="6789437"/>
                    <a:ext cx="622123" cy="246221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1000" dirty="0" err="1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Cas</a:t>
                    </a:r>
                    <a:r>
                      <a:rPr lang="en-US" sz="1000" baseline="30000" dirty="0" err="1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WT</a:t>
                    </a:r>
                    <a:endParaRPr lang="en-US" sz="1000" baseline="30000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390" name="TextBox 389">
                    <a:extLst>
                      <a:ext uri="{FF2B5EF4-FFF2-40B4-BE49-F238E27FC236}">
                        <a16:creationId xmlns:a16="http://schemas.microsoft.com/office/drawing/2014/main" id="{980E9CEC-2C0B-4861-B231-E3CEDBFDBB60}"/>
                      </a:ext>
                    </a:extLst>
                  </p:cNvPr>
                  <p:cNvSpPr txBox="1"/>
                  <p:nvPr/>
                </p:nvSpPr>
                <p:spPr>
                  <a:xfrm>
                    <a:off x="772018" y="6804218"/>
                    <a:ext cx="255198" cy="246221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100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0</a:t>
                    </a:r>
                    <a:endParaRPr lang="en-US" sz="1000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392" name="TextBox 391">
                    <a:extLst>
                      <a:ext uri="{FF2B5EF4-FFF2-40B4-BE49-F238E27FC236}">
                        <a16:creationId xmlns:a16="http://schemas.microsoft.com/office/drawing/2014/main" id="{C74B0C5B-45EE-4279-8541-40CA8694F624}"/>
                      </a:ext>
                    </a:extLst>
                  </p:cNvPr>
                  <p:cNvSpPr txBox="1"/>
                  <p:nvPr/>
                </p:nvSpPr>
                <p:spPr>
                  <a:xfrm>
                    <a:off x="105569" y="6789737"/>
                    <a:ext cx="519694" cy="246221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100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cDNA</a:t>
                    </a:r>
                    <a:endParaRPr lang="en-US" sz="1000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grpSp>
                <p:nvGrpSpPr>
                  <p:cNvPr id="111" name="Group 110">
                    <a:extLst>
                      <a:ext uri="{FF2B5EF4-FFF2-40B4-BE49-F238E27FC236}">
                        <a16:creationId xmlns:a16="http://schemas.microsoft.com/office/drawing/2014/main" id="{EB1A499E-414B-45B4-AE37-8CABD4FA6432}"/>
                      </a:ext>
                    </a:extLst>
                  </p:cNvPr>
                  <p:cNvGrpSpPr/>
                  <p:nvPr/>
                </p:nvGrpSpPr>
                <p:grpSpPr>
                  <a:xfrm>
                    <a:off x="102418" y="6982579"/>
                    <a:ext cx="2779031" cy="248193"/>
                    <a:chOff x="364533" y="6991804"/>
                    <a:chExt cx="2779031" cy="248193"/>
                  </a:xfrm>
                </p:grpSpPr>
                <p:sp>
                  <p:nvSpPr>
                    <p:cNvPr id="385" name="TextBox 384">
                      <a:extLst>
                        <a:ext uri="{FF2B5EF4-FFF2-40B4-BE49-F238E27FC236}">
                          <a16:creationId xmlns:a16="http://schemas.microsoft.com/office/drawing/2014/main" id="{FC03BE38-4559-4C8B-BC19-34F6B42E29B0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1255656" y="6991804"/>
                      <a:ext cx="401072" cy="246221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r>
                        <a:rPr lang="en-US" sz="100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a+b</a:t>
                      </a:r>
                      <a:endParaRPr lang="en-US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p:txBody>
                </p:sp>
                <p:sp>
                  <p:nvSpPr>
                    <p:cNvPr id="386" name="TextBox 385">
                      <a:extLst>
                        <a:ext uri="{FF2B5EF4-FFF2-40B4-BE49-F238E27FC236}">
                          <a16:creationId xmlns:a16="http://schemas.microsoft.com/office/drawing/2014/main" id="{6DE34531-DE12-4271-9C76-0BDFD1C65410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960933" y="6991804"/>
                      <a:ext cx="401072" cy="246221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r>
                        <a:rPr lang="en-US" sz="100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a+b</a:t>
                      </a:r>
                      <a:endParaRPr lang="en-US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p:txBody>
                </p:sp>
                <p:sp>
                  <p:nvSpPr>
                    <p:cNvPr id="388" name="TextBox 387">
                      <a:extLst>
                        <a:ext uri="{FF2B5EF4-FFF2-40B4-BE49-F238E27FC236}">
                          <a16:creationId xmlns:a16="http://schemas.microsoft.com/office/drawing/2014/main" id="{226F06F3-1401-4B44-AEC1-EB91348181B6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1551304" y="6991804"/>
                      <a:ext cx="401072" cy="246221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r>
                        <a:rPr lang="en-US" sz="100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a+d</a:t>
                      </a:r>
                      <a:endParaRPr lang="en-US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p:txBody>
                </p:sp>
                <p:sp>
                  <p:nvSpPr>
                    <p:cNvPr id="389" name="TextBox 388">
                      <a:extLst>
                        <a:ext uri="{FF2B5EF4-FFF2-40B4-BE49-F238E27FC236}">
                          <a16:creationId xmlns:a16="http://schemas.microsoft.com/office/drawing/2014/main" id="{D95CB2CE-E51F-49EC-AC1B-0AE3D13F7333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1862104" y="6991804"/>
                      <a:ext cx="394660" cy="246221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r>
                        <a:rPr lang="en-US" sz="100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b+c</a:t>
                      </a:r>
                      <a:endParaRPr lang="en-US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p:txBody>
                </p:sp>
                <p:sp>
                  <p:nvSpPr>
                    <p:cNvPr id="391" name="TextBox 390">
                      <a:extLst>
                        <a:ext uri="{FF2B5EF4-FFF2-40B4-BE49-F238E27FC236}">
                          <a16:creationId xmlns:a16="http://schemas.microsoft.com/office/drawing/2014/main" id="{13AF0AB4-F2D6-4C69-BC64-A6CC88C416C8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364533" y="6993776"/>
                      <a:ext cx="612668" cy="246221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r>
                        <a:rPr lang="en-US" sz="1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primers</a:t>
                      </a:r>
                    </a:p>
                  </p:txBody>
                </p:sp>
                <p:sp>
                  <p:nvSpPr>
                    <p:cNvPr id="375" name="TextBox 374">
                      <a:extLst>
                        <a:ext uri="{FF2B5EF4-FFF2-40B4-BE49-F238E27FC236}">
                          <a16:creationId xmlns:a16="http://schemas.microsoft.com/office/drawing/2014/main" id="{7784AD64-7158-424D-A2AA-030AD49DCF90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2163304" y="6991804"/>
                      <a:ext cx="401072" cy="246221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r>
                        <a:rPr lang="en-US" sz="100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a+b</a:t>
                      </a:r>
                      <a:endParaRPr lang="en-US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p:txBody>
                </p:sp>
                <p:sp>
                  <p:nvSpPr>
                    <p:cNvPr id="376" name="TextBox 375">
                      <a:extLst>
                        <a:ext uri="{FF2B5EF4-FFF2-40B4-BE49-F238E27FC236}">
                          <a16:creationId xmlns:a16="http://schemas.microsoft.com/office/drawing/2014/main" id="{FB905F63-2D2D-4FC7-9CDB-3759520BF5C6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2438104" y="6991804"/>
                      <a:ext cx="401072" cy="246221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r>
                        <a:rPr lang="en-US" sz="100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a+d</a:t>
                      </a:r>
                      <a:endParaRPr lang="en-US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p:txBody>
                </p:sp>
                <p:sp>
                  <p:nvSpPr>
                    <p:cNvPr id="377" name="TextBox 376">
                      <a:extLst>
                        <a:ext uri="{FF2B5EF4-FFF2-40B4-BE49-F238E27FC236}">
                          <a16:creationId xmlns:a16="http://schemas.microsoft.com/office/drawing/2014/main" id="{D677845A-73D4-47B3-BB02-254398CD1269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2748904" y="6991804"/>
                      <a:ext cx="394660" cy="246221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r>
                        <a:rPr lang="en-US" sz="100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b+c</a:t>
                      </a:r>
                      <a:endParaRPr lang="en-US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p:txBody>
                </p:sp>
              </p:grpSp>
            </p:grpSp>
            <p:grpSp>
              <p:nvGrpSpPr>
                <p:cNvPr id="347" name="Group 346">
                  <a:extLst>
                    <a:ext uri="{FF2B5EF4-FFF2-40B4-BE49-F238E27FC236}">
                      <a16:creationId xmlns:a16="http://schemas.microsoft.com/office/drawing/2014/main" id="{6201742A-05F8-495F-A695-381947A7C334}"/>
                    </a:ext>
                  </a:extLst>
                </p:cNvPr>
                <p:cNvGrpSpPr/>
                <p:nvPr/>
              </p:nvGrpSpPr>
              <p:grpSpPr>
                <a:xfrm>
                  <a:off x="2887337" y="5827709"/>
                  <a:ext cx="3859623" cy="2525485"/>
                  <a:chOff x="4234474" y="3996454"/>
                  <a:chExt cx="3859623" cy="2525485"/>
                </a:xfrm>
              </p:grpSpPr>
              <p:sp>
                <p:nvSpPr>
                  <p:cNvPr id="348" name="TextBox 347">
                    <a:extLst>
                      <a:ext uri="{FF2B5EF4-FFF2-40B4-BE49-F238E27FC236}">
                        <a16:creationId xmlns:a16="http://schemas.microsoft.com/office/drawing/2014/main" id="{464E33FF-DE35-4250-8008-EF1A7AB3AB9C}"/>
                      </a:ext>
                    </a:extLst>
                  </p:cNvPr>
                  <p:cNvSpPr txBox="1"/>
                  <p:nvPr/>
                </p:nvSpPr>
                <p:spPr>
                  <a:xfrm>
                    <a:off x="5075484" y="6290446"/>
                    <a:ext cx="697627" cy="230832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90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mSc exon</a:t>
                    </a:r>
                    <a:endParaRPr lang="en-US" sz="900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349" name="TextBox 348">
                    <a:extLst>
                      <a:ext uri="{FF2B5EF4-FFF2-40B4-BE49-F238E27FC236}">
                        <a16:creationId xmlns:a16="http://schemas.microsoft.com/office/drawing/2014/main" id="{36DD5F09-672D-4C83-BF96-4646265DDEA9}"/>
                      </a:ext>
                    </a:extLst>
                  </p:cNvPr>
                  <p:cNvSpPr txBox="1"/>
                  <p:nvPr/>
                </p:nvSpPr>
                <p:spPr>
                  <a:xfrm>
                    <a:off x="6871037" y="6276837"/>
                    <a:ext cx="543739" cy="230832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90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exon </a:t>
                    </a:r>
                    <a:r>
                      <a:rPr lang="en-US" sz="900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2</a:t>
                    </a:r>
                  </a:p>
                </p:txBody>
              </p:sp>
              <p:grpSp>
                <p:nvGrpSpPr>
                  <p:cNvPr id="350" name="Group 349">
                    <a:extLst>
                      <a:ext uri="{FF2B5EF4-FFF2-40B4-BE49-F238E27FC236}">
                        <a16:creationId xmlns:a16="http://schemas.microsoft.com/office/drawing/2014/main" id="{A7569FE2-7F46-4B26-A1E9-C9B1D1C5ADA0}"/>
                      </a:ext>
                    </a:extLst>
                  </p:cNvPr>
                  <p:cNvGrpSpPr/>
                  <p:nvPr/>
                </p:nvGrpSpPr>
                <p:grpSpPr>
                  <a:xfrm>
                    <a:off x="4473234" y="5700245"/>
                    <a:ext cx="3560022" cy="622075"/>
                    <a:chOff x="4473234" y="5949929"/>
                    <a:chExt cx="3560022" cy="622075"/>
                  </a:xfrm>
                </p:grpSpPr>
                <p:pic>
                  <p:nvPicPr>
                    <p:cNvPr id="369" name="Picture 368">
                      <a:extLst>
                        <a:ext uri="{FF2B5EF4-FFF2-40B4-BE49-F238E27FC236}">
                          <a16:creationId xmlns:a16="http://schemas.microsoft.com/office/drawing/2014/main" id="{49C7AC67-A78D-43DA-9D3C-A68C95423E88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 rotWithShape="1">
                    <a:blip r:embed="rId8" cstate="hqprint">
                      <a:extLst>
                        <a:ext uri="{28A0092B-C50C-407E-A947-70E740481C1C}">
                          <a14:useLocalDpi xmlns:a14="http://schemas.microsoft.com/office/drawing/2010/main"/>
                        </a:ext>
                      </a:extLst>
                    </a:blip>
                    <a:srcRect/>
                    <a:stretch/>
                  </p:blipFill>
                  <p:spPr>
                    <a:xfrm>
                      <a:off x="4684196" y="6000466"/>
                      <a:ext cx="3337841" cy="514559"/>
                    </a:xfrm>
                    <a:prstGeom prst="rect">
                      <a:avLst/>
                    </a:prstGeom>
                  </p:spPr>
                </p:pic>
                <p:sp>
                  <p:nvSpPr>
                    <p:cNvPr id="370" name="Rectangle 369">
                      <a:extLst>
                        <a:ext uri="{FF2B5EF4-FFF2-40B4-BE49-F238E27FC236}">
                          <a16:creationId xmlns:a16="http://schemas.microsoft.com/office/drawing/2014/main" id="{AF69E5FC-D6A5-4247-91A0-7689DBC1D3F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681182" y="6524664"/>
                      <a:ext cx="1484198" cy="45719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>
                      <a:solidFill>
                        <a:srgbClr val="FF00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sz="1246"/>
                    </a:p>
                  </p:txBody>
                </p:sp>
                <p:sp>
                  <p:nvSpPr>
                    <p:cNvPr id="371" name="Rectangle 370">
                      <a:extLst>
                        <a:ext uri="{FF2B5EF4-FFF2-40B4-BE49-F238E27FC236}">
                          <a16:creationId xmlns:a16="http://schemas.microsoft.com/office/drawing/2014/main" id="{FBB051CD-CA9A-4A32-8CA1-F70F2EB98C9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177075" y="6524663"/>
                      <a:ext cx="1856181" cy="45719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sz="1246"/>
                    </a:p>
                  </p:txBody>
                </p:sp>
                <p:sp>
                  <p:nvSpPr>
                    <p:cNvPr id="372" name="Isosceles Triangle 371">
                      <a:extLst>
                        <a:ext uri="{FF2B5EF4-FFF2-40B4-BE49-F238E27FC236}">
                          <a16:creationId xmlns:a16="http://schemas.microsoft.com/office/drawing/2014/main" id="{9C339295-2B1B-4908-8176-0492BA8E3849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6147915" y="5949929"/>
                      <a:ext cx="61469" cy="91426"/>
                    </a:xfrm>
                    <a:prstGeom prst="triangle">
                      <a:avLst/>
                    </a:prstGeom>
                    <a:solidFill>
                      <a:srgbClr val="00B050"/>
                    </a:solidFill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sz="1246"/>
                    </a:p>
                  </p:txBody>
                </p:sp>
                <p:sp>
                  <p:nvSpPr>
                    <p:cNvPr id="373" name="TextBox 372">
                      <a:extLst>
                        <a:ext uri="{FF2B5EF4-FFF2-40B4-BE49-F238E27FC236}">
                          <a16:creationId xmlns:a16="http://schemas.microsoft.com/office/drawing/2014/main" id="{BC5B1E17-F888-4C02-A73B-E479AF9C0565}"/>
                        </a:ext>
                      </a:extLst>
                    </p:cNvPr>
                    <p:cNvSpPr txBox="1"/>
                    <p:nvPr/>
                  </p:nvSpPr>
                  <p:spPr>
                    <a:xfrm rot="16200000">
                      <a:off x="4304438" y="6156986"/>
                      <a:ext cx="583814" cy="246221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r>
                        <a:rPr lang="en-US" sz="1000" i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Cas</a:t>
                      </a:r>
                      <a:r>
                        <a:rPr lang="en-US" sz="1000" i="1" baseline="3000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mSc</a:t>
                      </a:r>
                      <a:endParaRPr lang="en-US" sz="1000" baseline="30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p:txBody>
                </p:sp>
              </p:grpSp>
              <p:grpSp>
                <p:nvGrpSpPr>
                  <p:cNvPr id="351" name="Group 350">
                    <a:extLst>
                      <a:ext uri="{FF2B5EF4-FFF2-40B4-BE49-F238E27FC236}">
                        <a16:creationId xmlns:a16="http://schemas.microsoft.com/office/drawing/2014/main" id="{B1DD9003-02D3-4186-B553-E7899461C620}"/>
                      </a:ext>
                    </a:extLst>
                  </p:cNvPr>
                  <p:cNvGrpSpPr/>
                  <p:nvPr/>
                </p:nvGrpSpPr>
                <p:grpSpPr>
                  <a:xfrm>
                    <a:off x="4448924" y="4073216"/>
                    <a:ext cx="3617991" cy="862378"/>
                    <a:chOff x="4448924" y="3882147"/>
                    <a:chExt cx="3617991" cy="862378"/>
                  </a:xfrm>
                </p:grpSpPr>
                <p:sp>
                  <p:nvSpPr>
                    <p:cNvPr id="362" name="TextBox 361">
                      <a:extLst>
                        <a:ext uri="{FF2B5EF4-FFF2-40B4-BE49-F238E27FC236}">
                          <a16:creationId xmlns:a16="http://schemas.microsoft.com/office/drawing/2014/main" id="{21CF93B0-072C-4556-817B-903D31225E83}"/>
                        </a:ext>
                      </a:extLst>
                    </p:cNvPr>
                    <p:cNvSpPr txBox="1"/>
                    <p:nvPr/>
                  </p:nvSpPr>
                  <p:spPr>
                    <a:xfrm rot="16200000">
                      <a:off x="4299364" y="4050652"/>
                      <a:ext cx="545342" cy="246221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r>
                        <a:rPr lang="en-US" sz="1000" i="1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Cas</a:t>
                      </a:r>
                      <a:r>
                        <a:rPr lang="en-US" sz="1000" baseline="3000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WT</a:t>
                      </a:r>
                      <a:endParaRPr lang="en-US" sz="1000" baseline="30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p:txBody>
                </p:sp>
                <p:sp>
                  <p:nvSpPr>
                    <p:cNvPr id="363" name="TextBox 362">
                      <a:extLst>
                        <a:ext uri="{FF2B5EF4-FFF2-40B4-BE49-F238E27FC236}">
                          <a16:creationId xmlns:a16="http://schemas.microsoft.com/office/drawing/2014/main" id="{CB6632A4-86C5-490A-9E07-12A357BF38B8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5095766" y="4496864"/>
                      <a:ext cx="543739" cy="230832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r>
                        <a:rPr lang="en-US" sz="90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exon </a:t>
                      </a:r>
                      <a:r>
                        <a:rPr lang="en-US" sz="9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p:txBody>
                </p:sp>
                <p:sp>
                  <p:nvSpPr>
                    <p:cNvPr id="364" name="Rectangle 363">
                      <a:extLst>
                        <a:ext uri="{FF2B5EF4-FFF2-40B4-BE49-F238E27FC236}">
                          <a16:creationId xmlns:a16="http://schemas.microsoft.com/office/drawing/2014/main" id="{13EF8FE0-FB5D-4BDD-8540-792B00A3D1B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661757" y="4486342"/>
                      <a:ext cx="1461596" cy="45719"/>
                    </a:xfrm>
                    <a:prstGeom prst="rect">
                      <a:avLst/>
                    </a:prstGeom>
                    <a:solidFill>
                      <a:schemeClr val="tx1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sz="1246"/>
                    </a:p>
                  </p:txBody>
                </p:sp>
                <p:sp>
                  <p:nvSpPr>
                    <p:cNvPr id="365" name="Rectangle 364">
                      <a:extLst>
                        <a:ext uri="{FF2B5EF4-FFF2-40B4-BE49-F238E27FC236}">
                          <a16:creationId xmlns:a16="http://schemas.microsoft.com/office/drawing/2014/main" id="{115044CC-B465-4446-9F42-B242592791D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123353" y="4486855"/>
                      <a:ext cx="1943562" cy="45719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sz="1246"/>
                    </a:p>
                  </p:txBody>
                </p:sp>
                <p:sp>
                  <p:nvSpPr>
                    <p:cNvPr id="366" name="TextBox 365">
                      <a:extLst>
                        <a:ext uri="{FF2B5EF4-FFF2-40B4-BE49-F238E27FC236}">
                          <a16:creationId xmlns:a16="http://schemas.microsoft.com/office/drawing/2014/main" id="{C0063489-0DC3-421F-B3B3-630DF390FA1B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6827418" y="4513693"/>
                      <a:ext cx="543739" cy="230832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r>
                        <a:rPr lang="en-US" sz="90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exon </a:t>
                      </a:r>
                      <a:r>
                        <a:rPr lang="en-US" sz="9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</a:p>
                  </p:txBody>
                </p:sp>
                <p:pic>
                  <p:nvPicPr>
                    <p:cNvPr id="367" name="Picture 366">
                      <a:extLst>
                        <a:ext uri="{FF2B5EF4-FFF2-40B4-BE49-F238E27FC236}">
                          <a16:creationId xmlns:a16="http://schemas.microsoft.com/office/drawing/2014/main" id="{F66927AB-7971-4842-9859-610CC69EFCC6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 rotWithShape="1">
                    <a:blip r:embed="rId9" cstate="hqprint">
                      <a:extLst>
                        <a:ext uri="{28A0092B-C50C-407E-A947-70E740481C1C}">
                          <a14:useLocalDpi xmlns:a14="http://schemas.microsoft.com/office/drawing/2010/main"/>
                        </a:ext>
                      </a:extLst>
                    </a:blip>
                    <a:srcRect/>
                    <a:stretch/>
                  </p:blipFill>
                  <p:spPr>
                    <a:xfrm>
                      <a:off x="4672977" y="3926007"/>
                      <a:ext cx="3388328" cy="484890"/>
                    </a:xfrm>
                    <a:prstGeom prst="rect">
                      <a:avLst/>
                    </a:prstGeom>
                  </p:spPr>
                </p:pic>
                <p:sp>
                  <p:nvSpPr>
                    <p:cNvPr id="368" name="Isosceles Triangle 367">
                      <a:extLst>
                        <a:ext uri="{FF2B5EF4-FFF2-40B4-BE49-F238E27FC236}">
                          <a16:creationId xmlns:a16="http://schemas.microsoft.com/office/drawing/2014/main" id="{78254CC8-3482-4F38-B072-DFC63A207934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6083099" y="3882147"/>
                      <a:ext cx="61469" cy="91426"/>
                    </a:xfrm>
                    <a:prstGeom prst="triangle">
                      <a:avLst/>
                    </a:prstGeom>
                    <a:solidFill>
                      <a:srgbClr val="00B050"/>
                    </a:solidFill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sz="1246"/>
                    </a:p>
                  </p:txBody>
                </p:sp>
              </p:grpSp>
              <p:sp>
                <p:nvSpPr>
                  <p:cNvPr id="352" name="TextBox 351">
                    <a:extLst>
                      <a:ext uri="{FF2B5EF4-FFF2-40B4-BE49-F238E27FC236}">
                        <a16:creationId xmlns:a16="http://schemas.microsoft.com/office/drawing/2014/main" id="{DCF36388-93C9-4E75-BB43-FAB1B6F9AABB}"/>
                      </a:ext>
                    </a:extLst>
                  </p:cNvPr>
                  <p:cNvSpPr txBox="1"/>
                  <p:nvPr/>
                </p:nvSpPr>
                <p:spPr>
                  <a:xfrm rot="16200000">
                    <a:off x="4080265" y="5078571"/>
                    <a:ext cx="585417" cy="276999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120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cDNA</a:t>
                    </a:r>
                    <a:endParaRPr lang="en-US" sz="1200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grpSp>
                <p:nvGrpSpPr>
                  <p:cNvPr id="353" name="Group 352">
                    <a:extLst>
                      <a:ext uri="{FF2B5EF4-FFF2-40B4-BE49-F238E27FC236}">
                        <a16:creationId xmlns:a16="http://schemas.microsoft.com/office/drawing/2014/main" id="{22819CAF-341D-4BF0-A4B0-20B8E878D86A}"/>
                      </a:ext>
                    </a:extLst>
                  </p:cNvPr>
                  <p:cNvGrpSpPr/>
                  <p:nvPr/>
                </p:nvGrpSpPr>
                <p:grpSpPr>
                  <a:xfrm>
                    <a:off x="4449859" y="4921909"/>
                    <a:ext cx="3617054" cy="804408"/>
                    <a:chOff x="4449859" y="4921909"/>
                    <a:chExt cx="3617054" cy="804408"/>
                  </a:xfrm>
                </p:grpSpPr>
                <p:sp>
                  <p:nvSpPr>
                    <p:cNvPr id="355" name="Rectangle 354">
                      <a:extLst>
                        <a:ext uri="{FF2B5EF4-FFF2-40B4-BE49-F238E27FC236}">
                          <a16:creationId xmlns:a16="http://schemas.microsoft.com/office/drawing/2014/main" id="{709240A8-AF33-4C5E-B7FB-EF573E0E20B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661758" y="5473391"/>
                      <a:ext cx="1487638" cy="45719"/>
                    </a:xfrm>
                    <a:prstGeom prst="rect">
                      <a:avLst/>
                    </a:prstGeom>
                    <a:solidFill>
                      <a:schemeClr val="tx1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sz="1246"/>
                    </a:p>
                  </p:txBody>
                </p:sp>
                <p:sp>
                  <p:nvSpPr>
                    <p:cNvPr id="356" name="Rectangle 355">
                      <a:extLst>
                        <a:ext uri="{FF2B5EF4-FFF2-40B4-BE49-F238E27FC236}">
                          <a16:creationId xmlns:a16="http://schemas.microsoft.com/office/drawing/2014/main" id="{073B943A-F8F5-4A4F-BA1B-EEA45238A28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157940" y="5473391"/>
                      <a:ext cx="1903365" cy="45719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>
                      <a:solidFill>
                        <a:srgbClr val="FF00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sz="1246"/>
                    </a:p>
                  </p:txBody>
                </p:sp>
                <p:sp>
                  <p:nvSpPr>
                    <p:cNvPr id="357" name="TextBox 356">
                      <a:extLst>
                        <a:ext uri="{FF2B5EF4-FFF2-40B4-BE49-F238E27FC236}">
                          <a16:creationId xmlns:a16="http://schemas.microsoft.com/office/drawing/2014/main" id="{345E4120-FE36-43C2-B4DF-8CDEADCA1796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6797193" y="5493834"/>
                      <a:ext cx="697627" cy="230832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r>
                        <a:rPr lang="en-US" sz="90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mSc exon</a:t>
                      </a:r>
                      <a:endParaRPr lang="en-US" sz="9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p:txBody>
                </p:sp>
                <p:sp>
                  <p:nvSpPr>
                    <p:cNvPr id="358" name="TextBox 357">
                      <a:extLst>
                        <a:ext uri="{FF2B5EF4-FFF2-40B4-BE49-F238E27FC236}">
                          <a16:creationId xmlns:a16="http://schemas.microsoft.com/office/drawing/2014/main" id="{E17FDBB4-6557-4CB9-B217-F0BA7B04C215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5109630" y="5495485"/>
                      <a:ext cx="543739" cy="230832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r>
                        <a:rPr lang="en-US" sz="90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exon </a:t>
                      </a:r>
                      <a:r>
                        <a:rPr lang="en-US" sz="9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p:txBody>
                </p:sp>
                <p:pic>
                  <p:nvPicPr>
                    <p:cNvPr id="359" name="Picture 358">
                      <a:extLst>
                        <a:ext uri="{FF2B5EF4-FFF2-40B4-BE49-F238E27FC236}">
                          <a16:creationId xmlns:a16="http://schemas.microsoft.com/office/drawing/2014/main" id="{27E26904-99C5-4E88-98EF-8BF70B56F335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 rotWithShape="1">
                    <a:blip r:embed="rId10" cstate="hqprint">
                      <a:extLst>
                        <a:ext uri="{28A0092B-C50C-407E-A947-70E740481C1C}">
                          <a14:useLocalDpi xmlns:a14="http://schemas.microsoft.com/office/drawing/2010/main"/>
                        </a:ext>
                      </a:extLst>
                    </a:blip>
                    <a:srcRect/>
                    <a:stretch/>
                  </p:blipFill>
                  <p:spPr>
                    <a:xfrm>
                      <a:off x="4667367" y="4958687"/>
                      <a:ext cx="3399546" cy="490366"/>
                    </a:xfrm>
                    <a:prstGeom prst="rect">
                      <a:avLst/>
                    </a:prstGeom>
                  </p:spPr>
                </p:pic>
                <p:sp>
                  <p:nvSpPr>
                    <p:cNvPr id="360" name="TextBox 359">
                      <a:extLst>
                        <a:ext uri="{FF2B5EF4-FFF2-40B4-BE49-F238E27FC236}">
                          <a16:creationId xmlns:a16="http://schemas.microsoft.com/office/drawing/2014/main" id="{71B54A61-5692-4BEB-B7EB-0D9E16D3E18E}"/>
                        </a:ext>
                      </a:extLst>
                    </p:cNvPr>
                    <p:cNvSpPr txBox="1"/>
                    <p:nvPr/>
                  </p:nvSpPr>
                  <p:spPr>
                    <a:xfrm rot="16200000">
                      <a:off x="4281063" y="5128086"/>
                      <a:ext cx="583814" cy="246221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r>
                        <a:rPr lang="en-US" sz="1000" i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Cas</a:t>
                      </a:r>
                      <a:r>
                        <a:rPr lang="en-US" sz="1000" baseline="3000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mSc</a:t>
                      </a:r>
                      <a:endParaRPr lang="en-US" sz="1000" baseline="30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p:txBody>
                </p:sp>
                <p:sp>
                  <p:nvSpPr>
                    <p:cNvPr id="361" name="Isosceles Triangle 360">
                      <a:extLst>
                        <a:ext uri="{FF2B5EF4-FFF2-40B4-BE49-F238E27FC236}">
                          <a16:creationId xmlns:a16="http://schemas.microsoft.com/office/drawing/2014/main" id="{1A98B16B-1005-41B0-ABB1-C610D44CE493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6123420" y="4921909"/>
                      <a:ext cx="61469" cy="91426"/>
                    </a:xfrm>
                    <a:prstGeom prst="triangle">
                      <a:avLst/>
                    </a:prstGeom>
                    <a:solidFill>
                      <a:srgbClr val="00B050"/>
                    </a:solidFill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sz="1246"/>
                    </a:p>
                  </p:txBody>
                </p:sp>
              </p:grpSp>
              <p:sp>
                <p:nvSpPr>
                  <p:cNvPr id="354" name="Rectangle 353">
                    <a:extLst>
                      <a:ext uri="{FF2B5EF4-FFF2-40B4-BE49-F238E27FC236}">
                        <a16:creationId xmlns:a16="http://schemas.microsoft.com/office/drawing/2014/main" id="{8865EED3-1BEC-454A-B943-C0DE0AD06514}"/>
                      </a:ext>
                    </a:extLst>
                  </p:cNvPr>
                  <p:cNvSpPr/>
                  <p:nvPr/>
                </p:nvSpPr>
                <p:spPr>
                  <a:xfrm>
                    <a:off x="4271090" y="3996454"/>
                    <a:ext cx="3823007" cy="2525485"/>
                  </a:xfrm>
                  <a:prstGeom prst="rect">
                    <a:avLst/>
                  </a:prstGeom>
                  <a:ln w="12700">
                    <a:solidFill>
                      <a:schemeClr val="tx1"/>
                    </a:solidFill>
                    <a:headEnd type="arrow" w="med" len="med"/>
                    <a:tailEnd type="none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sp>
              <p:nvSpPr>
                <p:cNvPr id="605" name="TextBox 604">
                  <a:extLst>
                    <a:ext uri="{FF2B5EF4-FFF2-40B4-BE49-F238E27FC236}">
                      <a16:creationId xmlns:a16="http://schemas.microsoft.com/office/drawing/2014/main" id="{10DC7E62-6FCE-434C-A3D2-DA665E6AD1D0}"/>
                    </a:ext>
                  </a:extLst>
                </p:cNvPr>
                <p:cNvSpPr txBox="1"/>
                <p:nvPr/>
              </p:nvSpPr>
              <p:spPr>
                <a:xfrm>
                  <a:off x="0" y="375684"/>
                  <a:ext cx="304892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400">
                      <a:latin typeface="Arial" panose="020B0604020202020204" pitchFamily="34" charset="0"/>
                      <a:cs typeface="Arial" panose="020B0604020202020204" pitchFamily="34" charset="0"/>
                    </a:rPr>
                    <a:t>A</a:t>
                  </a:r>
                  <a:endParaRPr lang="en-US" sz="14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606" name="TextBox 605">
                  <a:extLst>
                    <a:ext uri="{FF2B5EF4-FFF2-40B4-BE49-F238E27FC236}">
                      <a16:creationId xmlns:a16="http://schemas.microsoft.com/office/drawing/2014/main" id="{DDC18355-BEEB-4472-9EF6-C6BDA33E9ABB}"/>
                    </a:ext>
                  </a:extLst>
                </p:cNvPr>
                <p:cNvSpPr txBox="1"/>
                <p:nvPr/>
              </p:nvSpPr>
              <p:spPr>
                <a:xfrm>
                  <a:off x="0" y="2601146"/>
                  <a:ext cx="304892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400">
                      <a:latin typeface="Arial" panose="020B0604020202020204" pitchFamily="34" charset="0"/>
                      <a:cs typeface="Arial" panose="020B0604020202020204" pitchFamily="34" charset="0"/>
                    </a:rPr>
                    <a:t>B</a:t>
                  </a:r>
                  <a:endParaRPr lang="en-US" sz="14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607" name="TextBox 606">
                  <a:extLst>
                    <a:ext uri="{FF2B5EF4-FFF2-40B4-BE49-F238E27FC236}">
                      <a16:creationId xmlns:a16="http://schemas.microsoft.com/office/drawing/2014/main" id="{115AFDA5-5656-4E7D-AEA9-D400615866E8}"/>
                    </a:ext>
                  </a:extLst>
                </p:cNvPr>
                <p:cNvSpPr txBox="1"/>
                <p:nvPr/>
              </p:nvSpPr>
              <p:spPr>
                <a:xfrm>
                  <a:off x="2658135" y="2647220"/>
                  <a:ext cx="314510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400">
                      <a:latin typeface="Arial" panose="020B0604020202020204" pitchFamily="34" charset="0"/>
                      <a:cs typeface="Arial" panose="020B0604020202020204" pitchFamily="34" charset="0"/>
                    </a:rPr>
                    <a:t>C</a:t>
                  </a:r>
                  <a:endParaRPr lang="en-US" sz="14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608" name="TextBox 607">
                  <a:extLst>
                    <a:ext uri="{FF2B5EF4-FFF2-40B4-BE49-F238E27FC236}">
                      <a16:creationId xmlns:a16="http://schemas.microsoft.com/office/drawing/2014/main" id="{87484621-7287-4D21-A5E6-AD14C0E7A31F}"/>
                    </a:ext>
                  </a:extLst>
                </p:cNvPr>
                <p:cNvSpPr txBox="1"/>
                <p:nvPr/>
              </p:nvSpPr>
              <p:spPr>
                <a:xfrm>
                  <a:off x="0" y="5638514"/>
                  <a:ext cx="314510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400">
                      <a:latin typeface="Arial" panose="020B0604020202020204" pitchFamily="34" charset="0"/>
                      <a:cs typeface="Arial" panose="020B0604020202020204" pitchFamily="34" charset="0"/>
                    </a:rPr>
                    <a:t>D</a:t>
                  </a:r>
                  <a:endParaRPr lang="en-US" sz="14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609" name="TextBox 608">
                  <a:extLst>
                    <a:ext uri="{FF2B5EF4-FFF2-40B4-BE49-F238E27FC236}">
                      <a16:creationId xmlns:a16="http://schemas.microsoft.com/office/drawing/2014/main" id="{D4B4A080-122B-4141-A75D-BEBCB3FBE5DB}"/>
                    </a:ext>
                  </a:extLst>
                </p:cNvPr>
                <p:cNvSpPr txBox="1"/>
                <p:nvPr/>
              </p:nvSpPr>
              <p:spPr>
                <a:xfrm>
                  <a:off x="2636870" y="5684588"/>
                  <a:ext cx="314510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400">
                      <a:latin typeface="Arial" panose="020B0604020202020204" pitchFamily="34" charset="0"/>
                      <a:cs typeface="Arial" panose="020B0604020202020204" pitchFamily="34" charset="0"/>
                    </a:rPr>
                    <a:t>E</a:t>
                  </a:r>
                  <a:endParaRPr lang="en-US" sz="14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cxnSp>
              <p:nvCxnSpPr>
                <p:cNvPr id="5" name="Straight Connector 4">
                  <a:extLst>
                    <a:ext uri="{FF2B5EF4-FFF2-40B4-BE49-F238E27FC236}">
                      <a16:creationId xmlns:a16="http://schemas.microsoft.com/office/drawing/2014/main" id="{9CB7FBD8-1DD0-4F5F-8616-04ECF661162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3841262" y="6068647"/>
                  <a:ext cx="183661" cy="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17" name="Straight Connector 316">
                  <a:extLst>
                    <a:ext uri="{FF2B5EF4-FFF2-40B4-BE49-F238E27FC236}">
                      <a16:creationId xmlns:a16="http://schemas.microsoft.com/office/drawing/2014/main" id="{FC75DDEF-3CB4-407E-A949-F4FEA6B56F8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099169" y="6068647"/>
                  <a:ext cx="183661" cy="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18" name="Straight Connector 317">
                  <a:extLst>
                    <a:ext uri="{FF2B5EF4-FFF2-40B4-BE49-F238E27FC236}">
                      <a16:creationId xmlns:a16="http://schemas.microsoft.com/office/drawing/2014/main" id="{4CDEEFFE-C573-42DB-A074-E44EDF043F3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329720" y="6068647"/>
                  <a:ext cx="183661" cy="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24" name="Straight Connector 323">
                  <a:extLst>
                    <a:ext uri="{FF2B5EF4-FFF2-40B4-BE49-F238E27FC236}">
                      <a16:creationId xmlns:a16="http://schemas.microsoft.com/office/drawing/2014/main" id="{B923C788-A0E0-46D6-AB98-E9250C0B8A9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548551" y="6068647"/>
                  <a:ext cx="183661" cy="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26" name="Straight Connector 325">
                  <a:extLst>
                    <a:ext uri="{FF2B5EF4-FFF2-40B4-BE49-F238E27FC236}">
                      <a16:creationId xmlns:a16="http://schemas.microsoft.com/office/drawing/2014/main" id="{49CDD3BF-4A22-473E-A5AF-0F547BAE6D5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794735" y="6064739"/>
                  <a:ext cx="183661" cy="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44" name="Straight Connector 343">
                  <a:extLst>
                    <a:ext uri="{FF2B5EF4-FFF2-40B4-BE49-F238E27FC236}">
                      <a16:creationId xmlns:a16="http://schemas.microsoft.com/office/drawing/2014/main" id="{1D43C79D-0828-48B9-9B95-F4F23A22145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025288" y="6064738"/>
                  <a:ext cx="183661" cy="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45" name="Straight Connector 344">
                  <a:extLst>
                    <a:ext uri="{FF2B5EF4-FFF2-40B4-BE49-F238E27FC236}">
                      <a16:creationId xmlns:a16="http://schemas.microsoft.com/office/drawing/2014/main" id="{9E690F39-B98D-49D5-AAA4-77EC50FB2EB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255841" y="6064737"/>
                  <a:ext cx="183661" cy="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46" name="Straight Connector 345">
                  <a:extLst>
                    <a:ext uri="{FF2B5EF4-FFF2-40B4-BE49-F238E27FC236}">
                      <a16:creationId xmlns:a16="http://schemas.microsoft.com/office/drawing/2014/main" id="{883583F1-58E1-41CE-B10B-136766BE1BB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505934" y="6064736"/>
                  <a:ext cx="183661" cy="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74" name="Straight Connector 373">
                  <a:extLst>
                    <a:ext uri="{FF2B5EF4-FFF2-40B4-BE49-F238E27FC236}">
                      <a16:creationId xmlns:a16="http://schemas.microsoft.com/office/drawing/2014/main" id="{012AD022-2703-43EC-95DC-1F3E87728F4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713039" y="6064735"/>
                  <a:ext cx="183661" cy="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81" name="Straight Connector 380">
                  <a:extLst>
                    <a:ext uri="{FF2B5EF4-FFF2-40B4-BE49-F238E27FC236}">
                      <a16:creationId xmlns:a16="http://schemas.microsoft.com/office/drawing/2014/main" id="{7818E84F-5E13-428A-BA29-A1D7B19753D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943597" y="6064734"/>
                  <a:ext cx="183661" cy="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83" name="Straight Connector 382">
                  <a:extLst>
                    <a:ext uri="{FF2B5EF4-FFF2-40B4-BE49-F238E27FC236}">
                      <a16:creationId xmlns:a16="http://schemas.microsoft.com/office/drawing/2014/main" id="{F0D04F2D-DEB2-4657-8DB3-E9E9C0D4882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6185873" y="6064733"/>
                  <a:ext cx="183661" cy="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01" name="Straight Connector 400">
                  <a:extLst>
                    <a:ext uri="{FF2B5EF4-FFF2-40B4-BE49-F238E27FC236}">
                      <a16:creationId xmlns:a16="http://schemas.microsoft.com/office/drawing/2014/main" id="{4FBE9E02-246A-4296-B15E-8E391ADAB7A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6400798" y="6064732"/>
                  <a:ext cx="183661" cy="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02" name="Straight Connector 401">
                  <a:extLst>
                    <a:ext uri="{FF2B5EF4-FFF2-40B4-BE49-F238E27FC236}">
                      <a16:creationId xmlns:a16="http://schemas.microsoft.com/office/drawing/2014/main" id="{276C30CA-8995-4CE8-B6B0-14B4F0D4860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865074" y="7674709"/>
                  <a:ext cx="183661" cy="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03" name="Straight Connector 402">
                  <a:extLst>
                    <a:ext uri="{FF2B5EF4-FFF2-40B4-BE49-F238E27FC236}">
                      <a16:creationId xmlns:a16="http://schemas.microsoft.com/office/drawing/2014/main" id="{6D5A65E0-F020-4757-8F83-A54C39E452F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095627" y="7674708"/>
                  <a:ext cx="183661" cy="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04" name="Straight Connector 403">
                  <a:extLst>
                    <a:ext uri="{FF2B5EF4-FFF2-40B4-BE49-F238E27FC236}">
                      <a16:creationId xmlns:a16="http://schemas.microsoft.com/office/drawing/2014/main" id="{75CFB83D-0476-4310-A777-E73D13BA68B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369167" y="7674707"/>
                  <a:ext cx="183661" cy="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05" name="Straight Connector 404">
                  <a:extLst>
                    <a:ext uri="{FF2B5EF4-FFF2-40B4-BE49-F238E27FC236}">
                      <a16:creationId xmlns:a16="http://schemas.microsoft.com/office/drawing/2014/main" id="{9E018FE0-42E7-481E-B5C5-74C380D8C54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627074" y="7674706"/>
                  <a:ext cx="183661" cy="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06" name="Straight Connector 405">
                  <a:extLst>
                    <a:ext uri="{FF2B5EF4-FFF2-40B4-BE49-F238E27FC236}">
                      <a16:creationId xmlns:a16="http://schemas.microsoft.com/office/drawing/2014/main" id="{FB5E236A-DE3E-4B9B-A132-6F76EFFE5D0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888886" y="7674705"/>
                  <a:ext cx="183661" cy="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07" name="Straight Connector 406">
                  <a:extLst>
                    <a:ext uri="{FF2B5EF4-FFF2-40B4-BE49-F238E27FC236}">
                      <a16:creationId xmlns:a16="http://schemas.microsoft.com/office/drawing/2014/main" id="{E7CAB32B-42A6-40C3-88CE-FA2861AB7D0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6127261" y="7674704"/>
                  <a:ext cx="183661" cy="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08" name="Straight Connector 407">
                  <a:extLst>
                    <a:ext uri="{FF2B5EF4-FFF2-40B4-BE49-F238E27FC236}">
                      <a16:creationId xmlns:a16="http://schemas.microsoft.com/office/drawing/2014/main" id="{C8ABC003-1D34-4F3D-BBDE-8A201371229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6361720" y="7674703"/>
                  <a:ext cx="183661" cy="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10" name="Straight Connector 409">
                  <a:extLst>
                    <a:ext uri="{FF2B5EF4-FFF2-40B4-BE49-F238E27FC236}">
                      <a16:creationId xmlns:a16="http://schemas.microsoft.com/office/drawing/2014/main" id="{4FD3C701-812C-4C3E-A664-F9528099C12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3841262" y="6908801"/>
                  <a:ext cx="183661" cy="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11" name="Straight Connector 410">
                  <a:extLst>
                    <a:ext uri="{FF2B5EF4-FFF2-40B4-BE49-F238E27FC236}">
                      <a16:creationId xmlns:a16="http://schemas.microsoft.com/office/drawing/2014/main" id="{A56F6DBC-2AE6-48B5-B089-AAB867F8FC2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099169" y="6908801"/>
                  <a:ext cx="183661" cy="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12" name="Straight Connector 411">
                  <a:extLst>
                    <a:ext uri="{FF2B5EF4-FFF2-40B4-BE49-F238E27FC236}">
                      <a16:creationId xmlns:a16="http://schemas.microsoft.com/office/drawing/2014/main" id="{7A2AA6A7-11BF-4104-B5C3-7E3E58DF7AA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329720" y="6908801"/>
                  <a:ext cx="183661" cy="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13" name="Straight Connector 412">
                  <a:extLst>
                    <a:ext uri="{FF2B5EF4-FFF2-40B4-BE49-F238E27FC236}">
                      <a16:creationId xmlns:a16="http://schemas.microsoft.com/office/drawing/2014/main" id="{3A76FFDC-6C91-4113-8305-D542EF53534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579814" y="6908801"/>
                  <a:ext cx="183661" cy="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pic>
            <p:nvPicPr>
              <p:cNvPr id="31" name="Picture 30">
                <a:extLst>
                  <a:ext uri="{FF2B5EF4-FFF2-40B4-BE49-F238E27FC236}">
                    <a16:creationId xmlns:a16="http://schemas.microsoft.com/office/drawing/2014/main" id="{77FA38B5-4EF0-3DC4-5903-8ABD2A01525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380516" y="590830"/>
                <a:ext cx="2984404" cy="1923770"/>
              </a:xfrm>
              <a:prstGeom prst="rect">
                <a:avLst/>
              </a:prstGeom>
            </p:spPr>
          </p:pic>
          <p:pic>
            <p:nvPicPr>
              <p:cNvPr id="67" name="Picture 66">
                <a:extLst>
                  <a:ext uri="{FF2B5EF4-FFF2-40B4-BE49-F238E27FC236}">
                    <a16:creationId xmlns:a16="http://schemas.microsoft.com/office/drawing/2014/main" id="{64F4EA06-8CA9-ED59-6D03-9DDBC9DA8C6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283769" y="2920070"/>
                <a:ext cx="2446731" cy="846946"/>
              </a:xfrm>
              <a:prstGeom prst="rect">
                <a:avLst/>
              </a:prstGeom>
            </p:spPr>
          </p:pic>
          <p:pic>
            <p:nvPicPr>
              <p:cNvPr id="70" name="Picture 69">
                <a:extLst>
                  <a:ext uri="{FF2B5EF4-FFF2-40B4-BE49-F238E27FC236}">
                    <a16:creationId xmlns:a16="http://schemas.microsoft.com/office/drawing/2014/main" id="{1B64AD9E-FD22-DB15-432B-F66CE0DF34B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3"/>
              <a:stretch>
                <a:fillRect/>
              </a:stretch>
            </p:blipFill>
            <p:spPr>
              <a:xfrm>
                <a:off x="298091" y="5865780"/>
                <a:ext cx="1797409" cy="609868"/>
              </a:xfrm>
              <a:prstGeom prst="rect">
                <a:avLst/>
              </a:prstGeom>
            </p:spPr>
          </p:pic>
        </p:grpSp>
      </p:grpSp>
    </p:spTree>
    <p:extLst>
      <p:ext uri="{BB962C8B-B14F-4D97-AF65-F5344CB8AC3E}">
        <p14:creationId xmlns:p14="http://schemas.microsoft.com/office/powerpoint/2010/main" val="386597469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2</TotalTime>
  <Words>113</Words>
  <Application>Microsoft Office PowerPoint</Application>
  <PresentationFormat>A4 Paper (210x297 mm)</PresentationFormat>
  <Paragraphs>65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Symbol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Kumar, Saurav</dc:creator>
  <cp:lastModifiedBy>Kumar, Saurav</cp:lastModifiedBy>
  <cp:revision>1</cp:revision>
  <dcterms:created xsi:type="dcterms:W3CDTF">2023-07-22T01:25:04Z</dcterms:created>
  <dcterms:modified xsi:type="dcterms:W3CDTF">2023-07-22T01:27:11Z</dcterms:modified>
</cp:coreProperties>
</file>