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1299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3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1506" y="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568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738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14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70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01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91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635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50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832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209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151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89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A051EEE-1236-605F-9A18-A9486D13291D}"/>
              </a:ext>
            </a:extLst>
          </p:cNvPr>
          <p:cNvGrpSpPr/>
          <p:nvPr/>
        </p:nvGrpSpPr>
        <p:grpSpPr>
          <a:xfrm>
            <a:off x="1" y="474310"/>
            <a:ext cx="6589165" cy="7324348"/>
            <a:chOff x="0" y="93310"/>
            <a:chExt cx="6589165" cy="7324348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50D67E9B-4382-4F39-A81F-D8E5B1754778}"/>
                </a:ext>
              </a:extLst>
            </p:cNvPr>
            <p:cNvSpPr txBox="1"/>
            <p:nvPr/>
          </p:nvSpPr>
          <p:spPr>
            <a:xfrm>
              <a:off x="0" y="93310"/>
              <a:ext cx="26100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Figure 2 – figure supplement 1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329D1FAB-C548-4B01-864F-18244F48E146}"/>
                </a:ext>
              </a:extLst>
            </p:cNvPr>
            <p:cNvSpPr txBox="1"/>
            <p:nvPr/>
          </p:nvSpPr>
          <p:spPr>
            <a:xfrm>
              <a:off x="114300" y="2954269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2B8233E9-FAA5-43BF-8A1F-73C7E0E6C6D1}"/>
                </a:ext>
              </a:extLst>
            </p:cNvPr>
            <p:cNvGrpSpPr/>
            <p:nvPr/>
          </p:nvGrpSpPr>
          <p:grpSpPr>
            <a:xfrm>
              <a:off x="92125" y="3740339"/>
              <a:ext cx="2563217" cy="1679678"/>
              <a:chOff x="92125" y="3740339"/>
              <a:chExt cx="2563217" cy="1679678"/>
            </a:xfrm>
          </p:grpSpPr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CD9D30D2-6D41-40E9-9605-D990CBDFFCC5}"/>
                  </a:ext>
                </a:extLst>
              </p:cNvPr>
              <p:cNvGrpSpPr/>
              <p:nvPr/>
            </p:nvGrpSpPr>
            <p:grpSpPr>
              <a:xfrm>
                <a:off x="327336" y="4310210"/>
                <a:ext cx="432231" cy="1089126"/>
                <a:chOff x="0" y="4310210"/>
                <a:chExt cx="432231" cy="1089126"/>
              </a:xfrm>
            </p:grpSpPr>
            <p:sp>
              <p:nvSpPr>
                <p:cNvPr id="144" name="TextBox 143">
                  <a:extLst>
                    <a:ext uri="{FF2B5EF4-FFF2-40B4-BE49-F238E27FC236}">
                      <a16:creationId xmlns:a16="http://schemas.microsoft.com/office/drawing/2014/main" id="{AD8EABAA-0F30-4DB0-A632-CFCDB2B1ACD1}"/>
                    </a:ext>
                  </a:extLst>
                </p:cNvPr>
                <p:cNvSpPr txBox="1"/>
                <p:nvPr/>
              </p:nvSpPr>
              <p:spPr>
                <a:xfrm>
                  <a:off x="0" y="4310210"/>
                  <a:ext cx="383438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700">
                      <a:latin typeface="Arial" panose="020B0604020202020204" pitchFamily="34" charset="0"/>
                      <a:cs typeface="Arial" panose="020B0604020202020204" pitchFamily="34" charset="0"/>
                    </a:rPr>
                    <a:t>1000</a:t>
                  </a:r>
                  <a:endParaRPr lang="en-US" sz="7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5" name="TextBox 144">
                  <a:extLst>
                    <a:ext uri="{FF2B5EF4-FFF2-40B4-BE49-F238E27FC236}">
                      <a16:creationId xmlns:a16="http://schemas.microsoft.com/office/drawing/2014/main" id="{154D30F5-F8BF-4351-A3FB-30A934BDE5A6}"/>
                    </a:ext>
                  </a:extLst>
                </p:cNvPr>
                <p:cNvSpPr txBox="1"/>
                <p:nvPr/>
              </p:nvSpPr>
              <p:spPr>
                <a:xfrm>
                  <a:off x="57714" y="4504729"/>
                  <a:ext cx="333746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700">
                      <a:latin typeface="Arial" panose="020B0604020202020204" pitchFamily="34" charset="0"/>
                      <a:cs typeface="Arial" panose="020B0604020202020204" pitchFamily="34" charset="0"/>
                    </a:rPr>
                    <a:t>750</a:t>
                  </a:r>
                  <a:endParaRPr lang="en-US" sz="7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46" name="Straight Connector 145">
                  <a:extLst>
                    <a:ext uri="{FF2B5EF4-FFF2-40B4-BE49-F238E27FC236}">
                      <a16:creationId xmlns:a16="http://schemas.microsoft.com/office/drawing/2014/main" id="{82E5B418-BED6-442A-93C5-F5314B0DBB7A}"/>
                    </a:ext>
                  </a:extLst>
                </p:cNvPr>
                <p:cNvCxnSpPr/>
                <p:nvPr/>
              </p:nvCxnSpPr>
              <p:spPr>
                <a:xfrm>
                  <a:off x="313341" y="4413543"/>
                  <a:ext cx="85357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Straight Connector 163">
                  <a:extLst>
                    <a:ext uri="{FF2B5EF4-FFF2-40B4-BE49-F238E27FC236}">
                      <a16:creationId xmlns:a16="http://schemas.microsoft.com/office/drawing/2014/main" id="{A1FEFAED-46AB-4692-A03D-61169C736D7B}"/>
                    </a:ext>
                  </a:extLst>
                </p:cNvPr>
                <p:cNvCxnSpPr/>
                <p:nvPr/>
              </p:nvCxnSpPr>
              <p:spPr>
                <a:xfrm>
                  <a:off x="321364" y="4601025"/>
                  <a:ext cx="85357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Straight Connector 164">
                  <a:extLst>
                    <a:ext uri="{FF2B5EF4-FFF2-40B4-BE49-F238E27FC236}">
                      <a16:creationId xmlns:a16="http://schemas.microsoft.com/office/drawing/2014/main" id="{5189A7DF-60FE-40C5-B347-83FA7084149B}"/>
                    </a:ext>
                  </a:extLst>
                </p:cNvPr>
                <p:cNvCxnSpPr/>
                <p:nvPr/>
              </p:nvCxnSpPr>
              <p:spPr>
                <a:xfrm>
                  <a:off x="334636" y="4868625"/>
                  <a:ext cx="85358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6" name="TextBox 165">
                  <a:extLst>
                    <a:ext uri="{FF2B5EF4-FFF2-40B4-BE49-F238E27FC236}">
                      <a16:creationId xmlns:a16="http://schemas.microsoft.com/office/drawing/2014/main" id="{5E6D9926-121E-4B17-B586-ACA9A7F23CA8}"/>
                    </a:ext>
                  </a:extLst>
                </p:cNvPr>
                <p:cNvSpPr txBox="1"/>
                <p:nvPr/>
              </p:nvSpPr>
              <p:spPr>
                <a:xfrm>
                  <a:off x="58913" y="4765374"/>
                  <a:ext cx="336019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700">
                      <a:latin typeface="Arial" panose="020B0604020202020204" pitchFamily="34" charset="0"/>
                      <a:cs typeface="Arial" panose="020B0604020202020204" pitchFamily="34" charset="0"/>
                    </a:rPr>
                    <a:t>500</a:t>
                  </a:r>
                  <a:endParaRPr lang="en-US" sz="7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67" name="Straight Connector 166">
                  <a:extLst>
                    <a:ext uri="{FF2B5EF4-FFF2-40B4-BE49-F238E27FC236}">
                      <a16:creationId xmlns:a16="http://schemas.microsoft.com/office/drawing/2014/main" id="{80C54F22-01F5-4749-965D-9DFABB395AB5}"/>
                    </a:ext>
                  </a:extLst>
                </p:cNvPr>
                <p:cNvCxnSpPr/>
                <p:nvPr/>
              </p:nvCxnSpPr>
              <p:spPr>
                <a:xfrm>
                  <a:off x="346873" y="5295094"/>
                  <a:ext cx="85358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8" name="TextBox 167">
                  <a:extLst>
                    <a:ext uri="{FF2B5EF4-FFF2-40B4-BE49-F238E27FC236}">
                      <a16:creationId xmlns:a16="http://schemas.microsoft.com/office/drawing/2014/main" id="{321F1EEE-8542-4814-A919-78091CF9B595}"/>
                    </a:ext>
                  </a:extLst>
                </p:cNvPr>
                <p:cNvSpPr txBox="1"/>
                <p:nvPr/>
              </p:nvSpPr>
              <p:spPr>
                <a:xfrm>
                  <a:off x="60248" y="5199281"/>
                  <a:ext cx="331128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700">
                      <a:latin typeface="Arial" panose="020B0604020202020204" pitchFamily="34" charset="0"/>
                      <a:cs typeface="Arial" panose="020B0604020202020204" pitchFamily="34" charset="0"/>
                    </a:rPr>
                    <a:t>250</a:t>
                  </a:r>
                  <a:endParaRPr lang="en-US" sz="7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pic>
            <p:nvPicPr>
              <p:cNvPr id="177" name="Picture 176" descr="A picture containing indoor, close&#10;&#10;Description automatically generated">
                <a:extLst>
                  <a:ext uri="{FF2B5EF4-FFF2-40B4-BE49-F238E27FC236}">
                    <a16:creationId xmlns:a16="http://schemas.microsoft.com/office/drawing/2014/main" id="{A9D8BBB2-337A-4E88-8618-FC6A226DE20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86689" y="4275361"/>
                <a:ext cx="1968653" cy="1144656"/>
              </a:xfrm>
              <a:prstGeom prst="rect">
                <a:avLst/>
              </a:prstGeom>
            </p:spPr>
          </p:pic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0310E6AB-AE06-410B-8580-818C37B20DB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45031" y="4050956"/>
                <a:ext cx="65930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50315980-6F14-4AEE-A85E-9E307B457E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58463" y="4042647"/>
                <a:ext cx="6983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5154521F-089D-4837-8FF4-487A92A09A39}"/>
                  </a:ext>
                </a:extLst>
              </p:cNvPr>
              <p:cNvSpPr txBox="1"/>
              <p:nvPr/>
            </p:nvSpPr>
            <p:spPr>
              <a:xfrm>
                <a:off x="1806638" y="3824414"/>
                <a:ext cx="50206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>
                    <a:latin typeface="Symbol" panose="05050102010706020507" pitchFamily="18" charset="2"/>
                    <a:cs typeface="Arial" panose="020B0604020202020204" pitchFamily="34" charset="0"/>
                  </a:rPr>
                  <a:t>b</a:t>
                </a:r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en-US" sz="1000" baseline="30000">
                    <a:latin typeface="Arial" panose="020B0604020202020204" pitchFamily="34" charset="0"/>
                    <a:cs typeface="Arial" panose="020B0604020202020204" pitchFamily="34" charset="0"/>
                  </a:rPr>
                  <a:t>GFP</a:t>
                </a:r>
                <a:endParaRPr lang="en-US" sz="10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91EAD223-65A2-4369-81F0-A152DFE1A561}"/>
                  </a:ext>
                </a:extLst>
              </p:cNvPr>
              <p:cNvSpPr txBox="1"/>
              <p:nvPr/>
            </p:nvSpPr>
            <p:spPr>
              <a:xfrm>
                <a:off x="1199647" y="3845453"/>
                <a:ext cx="48345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>
                    <a:latin typeface="Symbol" panose="05050102010706020507" pitchFamily="18" charset="2"/>
                    <a:cs typeface="Arial" panose="020B0604020202020204" pitchFamily="34" charset="0"/>
                  </a:rPr>
                  <a:t>b</a:t>
                </a:r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en-US" sz="1000" baseline="3000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  <a:endParaRPr lang="en-US" sz="10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B48CE61A-B67E-4CDB-A5D8-0218E154F903}"/>
                  </a:ext>
                </a:extLst>
              </p:cNvPr>
              <p:cNvSpPr txBox="1"/>
              <p:nvPr/>
            </p:nvSpPr>
            <p:spPr>
              <a:xfrm>
                <a:off x="886489" y="4033540"/>
                <a:ext cx="40107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a+b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DA937063-1BE7-4AE4-B4EC-D84D5765AF40}"/>
                  </a:ext>
                </a:extLst>
              </p:cNvPr>
              <p:cNvSpPr txBox="1"/>
              <p:nvPr/>
            </p:nvSpPr>
            <p:spPr>
              <a:xfrm>
                <a:off x="608661" y="4035418"/>
                <a:ext cx="40107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a+b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TextBox 168">
                <a:extLst>
                  <a:ext uri="{FF2B5EF4-FFF2-40B4-BE49-F238E27FC236}">
                    <a16:creationId xmlns:a16="http://schemas.microsoft.com/office/drawing/2014/main" id="{67F062D5-C2E5-4D4B-BFB1-176B7976E1C1}"/>
                  </a:ext>
                </a:extLst>
              </p:cNvPr>
              <p:cNvSpPr txBox="1"/>
              <p:nvPr/>
            </p:nvSpPr>
            <p:spPr>
              <a:xfrm>
                <a:off x="1177148" y="4034417"/>
                <a:ext cx="40107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a+d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9B3B28A9-4FF3-471F-A302-8CD7EF4A6937}"/>
                  </a:ext>
                </a:extLst>
              </p:cNvPr>
              <p:cNvSpPr txBox="1"/>
              <p:nvPr/>
            </p:nvSpPr>
            <p:spPr>
              <a:xfrm>
                <a:off x="1446521" y="4040317"/>
                <a:ext cx="39466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b+c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TextBox 170">
                <a:extLst>
                  <a:ext uri="{FF2B5EF4-FFF2-40B4-BE49-F238E27FC236}">
                    <a16:creationId xmlns:a16="http://schemas.microsoft.com/office/drawing/2014/main" id="{5425AC24-7FF5-44B3-B125-6B993C93FF3B}"/>
                  </a:ext>
                </a:extLst>
              </p:cNvPr>
              <p:cNvSpPr txBox="1"/>
              <p:nvPr/>
            </p:nvSpPr>
            <p:spPr>
              <a:xfrm>
                <a:off x="656722" y="3858068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TextBox 171">
                <a:extLst>
                  <a:ext uri="{FF2B5EF4-FFF2-40B4-BE49-F238E27FC236}">
                    <a16:creationId xmlns:a16="http://schemas.microsoft.com/office/drawing/2014/main" id="{BE344848-32EB-4F6D-88FB-667CE8BC5972}"/>
                  </a:ext>
                </a:extLst>
              </p:cNvPr>
              <p:cNvSpPr txBox="1"/>
              <p:nvPr/>
            </p:nvSpPr>
            <p:spPr>
              <a:xfrm>
                <a:off x="94676" y="4031439"/>
                <a:ext cx="61266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primers</a:t>
                </a:r>
              </a:p>
            </p:txBody>
          </p:sp>
          <p:sp>
            <p:nvSpPr>
              <p:cNvPr id="173" name="TextBox 172">
                <a:extLst>
                  <a:ext uri="{FF2B5EF4-FFF2-40B4-BE49-F238E27FC236}">
                    <a16:creationId xmlns:a16="http://schemas.microsoft.com/office/drawing/2014/main" id="{C297A1D1-0DE8-4AE6-ABC0-A86CE4B153A1}"/>
                  </a:ext>
                </a:extLst>
              </p:cNvPr>
              <p:cNvSpPr txBox="1"/>
              <p:nvPr/>
            </p:nvSpPr>
            <p:spPr>
              <a:xfrm>
                <a:off x="92125" y="3740339"/>
                <a:ext cx="66717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genomic</a:t>
                </a:r>
              </a:p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DNA</a:t>
                </a:r>
              </a:p>
            </p:txBody>
          </p:sp>
          <p:sp>
            <p:nvSpPr>
              <p:cNvPr id="174" name="TextBox 173">
                <a:extLst>
                  <a:ext uri="{FF2B5EF4-FFF2-40B4-BE49-F238E27FC236}">
                    <a16:creationId xmlns:a16="http://schemas.microsoft.com/office/drawing/2014/main" id="{6225C4C5-EB10-4B1B-9945-28B086E4240C}"/>
                  </a:ext>
                </a:extLst>
              </p:cNvPr>
              <p:cNvSpPr txBox="1"/>
              <p:nvPr/>
            </p:nvSpPr>
            <p:spPr>
              <a:xfrm>
                <a:off x="1734712" y="4034417"/>
                <a:ext cx="40107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a+b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F2821995-7A74-4237-8229-8D1A189C7333}"/>
                  </a:ext>
                </a:extLst>
              </p:cNvPr>
              <p:cNvSpPr txBox="1"/>
              <p:nvPr/>
            </p:nvSpPr>
            <p:spPr>
              <a:xfrm>
                <a:off x="1995522" y="4040318"/>
                <a:ext cx="42110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a+d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8CC77A98-EC0E-4AB0-A976-6245DB24EF81}"/>
                  </a:ext>
                </a:extLst>
              </p:cNvPr>
              <p:cNvSpPr txBox="1"/>
              <p:nvPr/>
            </p:nvSpPr>
            <p:spPr>
              <a:xfrm>
                <a:off x="2234750" y="4041196"/>
                <a:ext cx="39466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b+c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8B8138E4-492C-49AF-A7A8-CF5D403D72BC}"/>
                </a:ext>
              </a:extLst>
            </p:cNvPr>
            <p:cNvSpPr txBox="1"/>
            <p:nvPr/>
          </p:nvSpPr>
          <p:spPr>
            <a:xfrm>
              <a:off x="2582610" y="2952845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8E72D435-A70A-43A7-9713-C1531941463D}"/>
                </a:ext>
              </a:extLst>
            </p:cNvPr>
            <p:cNvGrpSpPr/>
            <p:nvPr/>
          </p:nvGrpSpPr>
          <p:grpSpPr>
            <a:xfrm>
              <a:off x="2862627" y="3016754"/>
              <a:ext cx="3726538" cy="3004451"/>
              <a:chOff x="2862627" y="3016754"/>
              <a:chExt cx="3726538" cy="3004451"/>
            </a:xfrm>
          </p:grpSpPr>
          <p:grpSp>
            <p:nvGrpSpPr>
              <p:cNvPr id="179" name="Group 178">
                <a:extLst>
                  <a:ext uri="{FF2B5EF4-FFF2-40B4-BE49-F238E27FC236}">
                    <a16:creationId xmlns:a16="http://schemas.microsoft.com/office/drawing/2014/main" id="{3BF9AC97-B532-44AC-882E-0F6BD7FC3470}"/>
                  </a:ext>
                </a:extLst>
              </p:cNvPr>
              <p:cNvGrpSpPr/>
              <p:nvPr/>
            </p:nvGrpSpPr>
            <p:grpSpPr>
              <a:xfrm>
                <a:off x="3329027" y="3101395"/>
                <a:ext cx="3205509" cy="891946"/>
                <a:chOff x="1306655" y="3955209"/>
                <a:chExt cx="4594438" cy="1241545"/>
              </a:xfrm>
            </p:grpSpPr>
            <p:pic>
              <p:nvPicPr>
                <p:cNvPr id="251" name="Picture 250">
                  <a:extLst>
                    <a:ext uri="{FF2B5EF4-FFF2-40B4-BE49-F238E27FC236}">
                      <a16:creationId xmlns:a16="http://schemas.microsoft.com/office/drawing/2014/main" id="{9D0793DD-8C47-4B6A-AD82-A9D2156901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306655" y="4068361"/>
                  <a:ext cx="4594438" cy="802828"/>
                </a:xfrm>
                <a:prstGeom prst="rect">
                  <a:avLst/>
                </a:prstGeom>
              </p:spPr>
            </p:pic>
            <p:sp>
              <p:nvSpPr>
                <p:cNvPr id="229" name="Isosceles Triangle 228">
                  <a:extLst>
                    <a:ext uri="{FF2B5EF4-FFF2-40B4-BE49-F238E27FC236}">
                      <a16:creationId xmlns:a16="http://schemas.microsoft.com/office/drawing/2014/main" id="{DF9A338C-9D66-4392-8A65-9B86FA5AEB0E}"/>
                    </a:ext>
                  </a:extLst>
                </p:cNvPr>
                <p:cNvSpPr/>
                <p:nvPr/>
              </p:nvSpPr>
              <p:spPr>
                <a:xfrm rot="10800000">
                  <a:off x="3714998" y="3955209"/>
                  <a:ext cx="50552" cy="107633"/>
                </a:xfrm>
                <a:prstGeom prst="triangl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7" name="Rectangle 236">
                  <a:extLst>
                    <a:ext uri="{FF2B5EF4-FFF2-40B4-BE49-F238E27FC236}">
                      <a16:creationId xmlns:a16="http://schemas.microsoft.com/office/drawing/2014/main" id="{F1F1D915-363D-415B-9CF0-BC329212407B}"/>
                    </a:ext>
                  </a:extLst>
                </p:cNvPr>
                <p:cNvSpPr/>
                <p:nvPr/>
              </p:nvSpPr>
              <p:spPr>
                <a:xfrm>
                  <a:off x="3949849" y="4070464"/>
                  <a:ext cx="264633" cy="104622"/>
                </a:xfrm>
                <a:prstGeom prst="rect">
                  <a:avLst/>
                </a:prstGeom>
                <a:noFill/>
                <a:ln w="9525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8" name="Rectangle 247">
                  <a:extLst>
                    <a:ext uri="{FF2B5EF4-FFF2-40B4-BE49-F238E27FC236}">
                      <a16:creationId xmlns:a16="http://schemas.microsoft.com/office/drawing/2014/main" id="{59DF5197-8F72-4982-8BC4-5151430DE9F6}"/>
                    </a:ext>
                  </a:extLst>
                </p:cNvPr>
                <p:cNvSpPr/>
                <p:nvPr/>
              </p:nvSpPr>
              <p:spPr>
                <a:xfrm>
                  <a:off x="2414666" y="4070464"/>
                  <a:ext cx="1533220" cy="104622"/>
                </a:xfrm>
                <a:prstGeom prst="rect">
                  <a:avLst/>
                </a:prstGeom>
                <a:noFill/>
                <a:ln w="9525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249" name="Straight Connector 248">
                  <a:extLst>
                    <a:ext uri="{FF2B5EF4-FFF2-40B4-BE49-F238E27FC236}">
                      <a16:creationId xmlns:a16="http://schemas.microsoft.com/office/drawing/2014/main" id="{512B2900-D9B4-4156-AA4E-A98AE5BE89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06655" y="4896058"/>
                  <a:ext cx="4594438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0" name="TextBox 249">
                  <a:extLst>
                    <a:ext uri="{FF2B5EF4-FFF2-40B4-BE49-F238E27FC236}">
                      <a16:creationId xmlns:a16="http://schemas.microsoft.com/office/drawing/2014/main" id="{763A5369-A992-4B01-96DB-7975F7CF1CEA}"/>
                    </a:ext>
                  </a:extLst>
                </p:cNvPr>
                <p:cNvSpPr txBox="1"/>
                <p:nvPr/>
              </p:nvSpPr>
              <p:spPr>
                <a:xfrm>
                  <a:off x="3315975" y="4896867"/>
                  <a:ext cx="850563" cy="299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>
                      <a:latin typeface="Arial" panose="020B0604020202020204" pitchFamily="34" charset="0"/>
                      <a:cs typeface="Arial" panose="020B0604020202020204" pitchFamily="34" charset="0"/>
                    </a:rPr>
                    <a:t>intron </a:t>
                  </a:r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15</a:t>
                  </a:r>
                </a:p>
              </p:txBody>
            </p:sp>
          </p:grpSp>
          <p:grpSp>
            <p:nvGrpSpPr>
              <p:cNvPr id="218" name="Group 217">
                <a:extLst>
                  <a:ext uri="{FF2B5EF4-FFF2-40B4-BE49-F238E27FC236}">
                    <a16:creationId xmlns:a16="http://schemas.microsoft.com/office/drawing/2014/main" id="{93BED6A2-2F2D-466F-B881-023F78A18BF9}"/>
                  </a:ext>
                </a:extLst>
              </p:cNvPr>
              <p:cNvGrpSpPr/>
              <p:nvPr/>
            </p:nvGrpSpPr>
            <p:grpSpPr>
              <a:xfrm>
                <a:off x="3332337" y="5285951"/>
                <a:ext cx="3155828" cy="569792"/>
                <a:chOff x="1465975" y="7021741"/>
                <a:chExt cx="4412032" cy="804390"/>
              </a:xfrm>
            </p:grpSpPr>
            <p:pic>
              <p:nvPicPr>
                <p:cNvPr id="224" name="Picture 223">
                  <a:extLst>
                    <a:ext uri="{FF2B5EF4-FFF2-40B4-BE49-F238E27FC236}">
                      <a16:creationId xmlns:a16="http://schemas.microsoft.com/office/drawing/2014/main" id="{D41D61BD-A8BA-434D-9BF5-5C1FDE181C0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465975" y="7141576"/>
                  <a:ext cx="4412032" cy="684555"/>
                </a:xfrm>
                <a:prstGeom prst="rect">
                  <a:avLst/>
                </a:prstGeom>
              </p:spPr>
            </p:pic>
            <p:sp>
              <p:nvSpPr>
                <p:cNvPr id="227" name="Isosceles Triangle 226">
                  <a:extLst>
                    <a:ext uri="{FF2B5EF4-FFF2-40B4-BE49-F238E27FC236}">
                      <a16:creationId xmlns:a16="http://schemas.microsoft.com/office/drawing/2014/main" id="{701AAAE4-DD23-470F-B0E7-94E401E11070}"/>
                    </a:ext>
                  </a:extLst>
                </p:cNvPr>
                <p:cNvSpPr/>
                <p:nvPr/>
              </p:nvSpPr>
              <p:spPr>
                <a:xfrm rot="10800000">
                  <a:off x="3710982" y="7021741"/>
                  <a:ext cx="50552" cy="107633"/>
                </a:xfrm>
                <a:prstGeom prst="triangl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210" name="Straight Connector 209">
                <a:extLst>
                  <a:ext uri="{FF2B5EF4-FFF2-40B4-BE49-F238E27FC236}">
                    <a16:creationId xmlns:a16="http://schemas.microsoft.com/office/drawing/2014/main" id="{381C833A-CC66-4EF8-898E-7417A97F7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36053" y="5833068"/>
                <a:ext cx="1602756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1" name="TextBox 210">
                <a:extLst>
                  <a:ext uri="{FF2B5EF4-FFF2-40B4-BE49-F238E27FC236}">
                    <a16:creationId xmlns:a16="http://schemas.microsoft.com/office/drawing/2014/main" id="{20ADD9A8-98F2-4A2A-9ED1-D25181F69E63}"/>
                  </a:ext>
                </a:extLst>
              </p:cNvPr>
              <p:cNvSpPr txBox="1"/>
              <p:nvPr/>
            </p:nvSpPr>
            <p:spPr>
              <a:xfrm>
                <a:off x="5482331" y="5805761"/>
                <a:ext cx="58702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intron 15</a:t>
                </a:r>
              </a:p>
            </p:txBody>
          </p:sp>
          <p:cxnSp>
            <p:nvCxnSpPr>
              <p:cNvPr id="212" name="Straight Connector 211">
                <a:extLst>
                  <a:ext uri="{FF2B5EF4-FFF2-40B4-BE49-F238E27FC236}">
                    <a16:creationId xmlns:a16="http://schemas.microsoft.com/office/drawing/2014/main" id="{B999EB37-DBAB-4943-9083-36598272D9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34417" y="5831613"/>
                <a:ext cx="1605065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3" name="TextBox 212">
                <a:extLst>
                  <a:ext uri="{FF2B5EF4-FFF2-40B4-BE49-F238E27FC236}">
                    <a16:creationId xmlns:a16="http://schemas.microsoft.com/office/drawing/2014/main" id="{4525C166-D016-407F-A7F7-4E3CE7A0BDA2}"/>
                  </a:ext>
                </a:extLst>
              </p:cNvPr>
              <p:cNvSpPr txBox="1"/>
              <p:nvPr/>
            </p:nvSpPr>
            <p:spPr>
              <a:xfrm>
                <a:off x="3774431" y="5799048"/>
                <a:ext cx="65915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>
                    <a:latin typeface="Arial" panose="020B0604020202020204" pitchFamily="34" charset="0"/>
                    <a:cs typeface="Arial" panose="020B0604020202020204" pitchFamily="34" charset="0"/>
                  </a:rPr>
                  <a:t>insert (pA)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Rectangle 213">
                <a:extLst>
                  <a:ext uri="{FF2B5EF4-FFF2-40B4-BE49-F238E27FC236}">
                    <a16:creationId xmlns:a16="http://schemas.microsoft.com/office/drawing/2014/main" id="{7E2550B4-F7AA-476F-AD74-93F662F5E342}"/>
                  </a:ext>
                </a:extLst>
              </p:cNvPr>
              <p:cNvSpPr/>
              <p:nvPr/>
            </p:nvSpPr>
            <p:spPr>
              <a:xfrm>
                <a:off x="4634498" y="5373149"/>
                <a:ext cx="164582" cy="75162"/>
              </a:xfrm>
              <a:prstGeom prst="rect">
                <a:avLst/>
              </a:prstGeom>
              <a:noFill/>
              <a:ln w="9525"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Rectangle 214">
                <a:extLst>
                  <a:ext uri="{FF2B5EF4-FFF2-40B4-BE49-F238E27FC236}">
                    <a16:creationId xmlns:a16="http://schemas.microsoft.com/office/drawing/2014/main" id="{7A93A6CE-243B-43A2-8C93-DE7B59A143CB}"/>
                  </a:ext>
                </a:extLst>
              </p:cNvPr>
              <p:cNvSpPr/>
              <p:nvPr/>
            </p:nvSpPr>
            <p:spPr>
              <a:xfrm>
                <a:off x="5106913" y="5375861"/>
                <a:ext cx="164582" cy="75162"/>
              </a:xfrm>
              <a:prstGeom prst="rect">
                <a:avLst/>
              </a:prstGeom>
              <a:noFill/>
              <a:ln w="9525"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TextBox 215">
                <a:extLst>
                  <a:ext uri="{FF2B5EF4-FFF2-40B4-BE49-F238E27FC236}">
                    <a16:creationId xmlns:a16="http://schemas.microsoft.com/office/drawing/2014/main" id="{12269BD2-B7BB-4C91-A957-E168D7BD4B19}"/>
                  </a:ext>
                </a:extLst>
              </p:cNvPr>
              <p:cNvSpPr txBox="1"/>
              <p:nvPr/>
            </p:nvSpPr>
            <p:spPr>
              <a:xfrm rot="10800000">
                <a:off x="4496886" y="5213864"/>
                <a:ext cx="4074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PAM</a:t>
                </a:r>
              </a:p>
            </p:txBody>
          </p:sp>
          <p:sp>
            <p:nvSpPr>
              <p:cNvPr id="217" name="TextBox 216">
                <a:extLst>
                  <a:ext uri="{FF2B5EF4-FFF2-40B4-BE49-F238E27FC236}">
                    <a16:creationId xmlns:a16="http://schemas.microsoft.com/office/drawing/2014/main" id="{52B54E47-B01E-4122-91B7-11BCB13F13D3}"/>
                  </a:ext>
                </a:extLst>
              </p:cNvPr>
              <p:cNvSpPr txBox="1"/>
              <p:nvPr/>
            </p:nvSpPr>
            <p:spPr>
              <a:xfrm>
                <a:off x="4987761" y="5217679"/>
                <a:ext cx="4074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PAM</a:t>
                </a:r>
              </a:p>
            </p:txBody>
          </p:sp>
          <p:sp>
            <p:nvSpPr>
              <p:cNvPr id="254" name="TextBox 253">
                <a:extLst>
                  <a:ext uri="{FF2B5EF4-FFF2-40B4-BE49-F238E27FC236}">
                    <a16:creationId xmlns:a16="http://schemas.microsoft.com/office/drawing/2014/main" id="{7D1BF77F-53E1-43A6-A044-BB6D49A27970}"/>
                  </a:ext>
                </a:extLst>
              </p:cNvPr>
              <p:cNvSpPr txBox="1"/>
              <p:nvPr/>
            </p:nvSpPr>
            <p:spPr>
              <a:xfrm>
                <a:off x="5071794" y="3018182"/>
                <a:ext cx="4074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PAM</a:t>
                </a:r>
              </a:p>
            </p:txBody>
          </p:sp>
          <p:sp>
            <p:nvSpPr>
              <p:cNvPr id="255" name="TextBox 254">
                <a:extLst>
                  <a:ext uri="{FF2B5EF4-FFF2-40B4-BE49-F238E27FC236}">
                    <a16:creationId xmlns:a16="http://schemas.microsoft.com/office/drawing/2014/main" id="{C5744AEA-9711-4B47-ABF8-5A101DE7B0C0}"/>
                  </a:ext>
                </a:extLst>
              </p:cNvPr>
              <p:cNvSpPr txBox="1"/>
              <p:nvPr/>
            </p:nvSpPr>
            <p:spPr>
              <a:xfrm>
                <a:off x="4420889" y="3016754"/>
                <a:ext cx="4491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>
                    <a:latin typeface="Arial" panose="020B0604020202020204" pitchFamily="34" charset="0"/>
                    <a:cs typeface="Arial" panose="020B0604020202020204" pitchFamily="34" charset="0"/>
                  </a:rPr>
                  <a:t>target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TextBox 201">
                <a:extLst>
                  <a:ext uri="{FF2B5EF4-FFF2-40B4-BE49-F238E27FC236}">
                    <a16:creationId xmlns:a16="http://schemas.microsoft.com/office/drawing/2014/main" id="{A221C015-F4AE-471B-9F00-6452E900BD7E}"/>
                  </a:ext>
                </a:extLst>
              </p:cNvPr>
              <p:cNvSpPr txBox="1"/>
              <p:nvPr/>
            </p:nvSpPr>
            <p:spPr>
              <a:xfrm>
                <a:off x="4246235" y="3955374"/>
                <a:ext cx="5116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err="1">
                    <a:latin typeface="Symbol" panose="05050102010706020507" pitchFamily="18" charset="2"/>
                    <a:cs typeface="Arial" panose="020B0604020202020204" pitchFamily="34" charset="0"/>
                  </a:rPr>
                  <a:t>D</a:t>
                </a:r>
                <a:r>
                  <a:rPr lang="en-US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target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16" name="Group 115">
                <a:extLst>
                  <a:ext uri="{FF2B5EF4-FFF2-40B4-BE49-F238E27FC236}">
                    <a16:creationId xmlns:a16="http://schemas.microsoft.com/office/drawing/2014/main" id="{5A84A929-BEB9-42D5-ACDE-298E8EB7ECEE}"/>
                  </a:ext>
                </a:extLst>
              </p:cNvPr>
              <p:cNvGrpSpPr/>
              <p:nvPr/>
            </p:nvGrpSpPr>
            <p:grpSpPr>
              <a:xfrm>
                <a:off x="3267763" y="4797030"/>
                <a:ext cx="3274408" cy="331036"/>
                <a:chOff x="3267763" y="4748898"/>
                <a:chExt cx="3274408" cy="331036"/>
              </a:xfrm>
            </p:grpSpPr>
            <p:grpSp>
              <p:nvGrpSpPr>
                <p:cNvPr id="190" name="Group 189">
                  <a:extLst>
                    <a:ext uri="{FF2B5EF4-FFF2-40B4-BE49-F238E27FC236}">
                      <a16:creationId xmlns:a16="http://schemas.microsoft.com/office/drawing/2014/main" id="{DBFF4EB9-13A5-47D3-86AE-91785CB3BF64}"/>
                    </a:ext>
                  </a:extLst>
                </p:cNvPr>
                <p:cNvGrpSpPr/>
                <p:nvPr/>
              </p:nvGrpSpPr>
              <p:grpSpPr>
                <a:xfrm>
                  <a:off x="3791301" y="4834082"/>
                  <a:ext cx="2750870" cy="169970"/>
                  <a:chOff x="4137523" y="2831079"/>
                  <a:chExt cx="5753701" cy="350218"/>
                </a:xfrm>
              </p:grpSpPr>
              <p:pic>
                <p:nvPicPr>
                  <p:cNvPr id="203" name="Picture 202">
                    <a:extLst>
                      <a:ext uri="{FF2B5EF4-FFF2-40B4-BE49-F238E27FC236}">
                        <a16:creationId xmlns:a16="http://schemas.microsoft.com/office/drawing/2014/main" id="{F8B6D18F-620C-43BF-B495-97530768B9A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 cstate="hq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4137523" y="2831079"/>
                    <a:ext cx="5753701" cy="350218"/>
                  </a:xfrm>
                  <a:prstGeom prst="rect">
                    <a:avLst/>
                  </a:prstGeom>
                </p:spPr>
              </p:pic>
              <p:grpSp>
                <p:nvGrpSpPr>
                  <p:cNvPr id="204" name="Group 203">
                    <a:extLst>
                      <a:ext uri="{FF2B5EF4-FFF2-40B4-BE49-F238E27FC236}">
                        <a16:creationId xmlns:a16="http://schemas.microsoft.com/office/drawing/2014/main" id="{D1374EC0-DD5C-486B-8796-EA8097F14E5D}"/>
                      </a:ext>
                    </a:extLst>
                  </p:cNvPr>
                  <p:cNvGrpSpPr/>
                  <p:nvPr/>
                </p:nvGrpSpPr>
                <p:grpSpPr>
                  <a:xfrm>
                    <a:off x="5873370" y="2849249"/>
                    <a:ext cx="2686727" cy="118099"/>
                    <a:chOff x="6069319" y="2849249"/>
                    <a:chExt cx="2686727" cy="118099"/>
                  </a:xfrm>
                </p:grpSpPr>
                <p:sp>
                  <p:nvSpPr>
                    <p:cNvPr id="205" name="Rectangle 204">
                      <a:extLst>
                        <a:ext uri="{FF2B5EF4-FFF2-40B4-BE49-F238E27FC236}">
                          <a16:creationId xmlns:a16="http://schemas.microsoft.com/office/drawing/2014/main" id="{DA291F75-D3C4-494B-803B-ED2FA56233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69319" y="2862521"/>
                      <a:ext cx="433506" cy="104827"/>
                    </a:xfrm>
                    <a:prstGeom prst="rect">
                      <a:avLst/>
                    </a:prstGeom>
                    <a:solidFill>
                      <a:schemeClr val="accent4">
                        <a:alpha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06" name="Rectangle 205">
                      <a:extLst>
                        <a:ext uri="{FF2B5EF4-FFF2-40B4-BE49-F238E27FC236}">
                          <a16:creationId xmlns:a16="http://schemas.microsoft.com/office/drawing/2014/main" id="{24D69C03-C97C-4315-951A-88151E266B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22540" y="2849249"/>
                      <a:ext cx="433506" cy="104811"/>
                    </a:xfrm>
                    <a:prstGeom prst="rect">
                      <a:avLst/>
                    </a:prstGeom>
                    <a:solidFill>
                      <a:srgbClr val="FF0000">
                        <a:alpha val="25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</p:grpSp>
            <p:sp>
              <p:nvSpPr>
                <p:cNvPr id="191" name="TextBox 190">
                  <a:extLst>
                    <a:ext uri="{FF2B5EF4-FFF2-40B4-BE49-F238E27FC236}">
                      <a16:creationId xmlns:a16="http://schemas.microsoft.com/office/drawing/2014/main" id="{E407F576-2602-4AFE-BC6C-2B9FDA08D318}"/>
                    </a:ext>
                  </a:extLst>
                </p:cNvPr>
                <p:cNvSpPr txBox="1"/>
                <p:nvPr/>
              </p:nvSpPr>
              <p:spPr>
                <a:xfrm>
                  <a:off x="3271589" y="4852457"/>
                  <a:ext cx="46038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>
                      <a:latin typeface="Arial" panose="020B0604020202020204" pitchFamily="34" charset="0"/>
                      <a:cs typeface="Arial" panose="020B0604020202020204" pitchFamily="34" charset="0"/>
                    </a:rPr>
                    <a:t>actual</a:t>
                  </a:r>
                  <a:endParaRPr 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2" name="TextBox 191">
                  <a:extLst>
                    <a:ext uri="{FF2B5EF4-FFF2-40B4-BE49-F238E27FC236}">
                      <a16:creationId xmlns:a16="http://schemas.microsoft.com/office/drawing/2014/main" id="{9FA5F1E4-0F34-4A9B-89DE-C73BBB8F346C}"/>
                    </a:ext>
                  </a:extLst>
                </p:cNvPr>
                <p:cNvSpPr txBox="1"/>
                <p:nvPr/>
              </p:nvSpPr>
              <p:spPr>
                <a:xfrm>
                  <a:off x="3267763" y="4748898"/>
                  <a:ext cx="604653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>
                      <a:latin typeface="Arial" panose="020B0604020202020204" pitchFamily="34" charset="0"/>
                      <a:cs typeface="Arial" panose="020B0604020202020204" pitchFamily="34" charset="0"/>
                    </a:rPr>
                    <a:t>expected</a:t>
                  </a:r>
                  <a:endParaRPr 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4" name="Isosceles Triangle 193">
                  <a:extLst>
                    <a:ext uri="{FF2B5EF4-FFF2-40B4-BE49-F238E27FC236}">
                      <a16:creationId xmlns:a16="http://schemas.microsoft.com/office/drawing/2014/main" id="{A78F6936-9F3B-4C0F-894B-435A6BF9A291}"/>
                    </a:ext>
                  </a:extLst>
                </p:cNvPr>
                <p:cNvSpPr/>
                <p:nvPr/>
              </p:nvSpPr>
              <p:spPr>
                <a:xfrm rot="10800000">
                  <a:off x="4806962" y="4760630"/>
                  <a:ext cx="37707" cy="77325"/>
                </a:xfrm>
                <a:prstGeom prst="triangl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6" name="TextBox 615">
                  <a:extLst>
                    <a:ext uri="{FF2B5EF4-FFF2-40B4-BE49-F238E27FC236}">
                      <a16:creationId xmlns:a16="http://schemas.microsoft.com/office/drawing/2014/main" id="{0B101883-B009-466F-A2E9-1C45454B961F}"/>
                    </a:ext>
                  </a:extLst>
                </p:cNvPr>
                <p:cNvSpPr txBox="1"/>
                <p:nvPr/>
              </p:nvSpPr>
              <p:spPr>
                <a:xfrm>
                  <a:off x="4903873" y="4864490"/>
                  <a:ext cx="546945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>
                      <a:latin typeface="Arial" panose="020B0604020202020204" pitchFamily="34" charset="0"/>
                      <a:cs typeface="Arial" panose="020B0604020202020204" pitchFamily="34" charset="0"/>
                    </a:rPr>
                    <a:t>deletion</a:t>
                  </a:r>
                  <a:endParaRPr 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791C50A3-0714-4CBA-AB58-5C03DA92B102}"/>
                  </a:ext>
                </a:extLst>
              </p:cNvPr>
              <p:cNvSpPr txBox="1"/>
              <p:nvPr/>
            </p:nvSpPr>
            <p:spPr>
              <a:xfrm rot="16200000">
                <a:off x="2983922" y="3361245"/>
                <a:ext cx="4619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r>
                  <a:rPr lang="en-US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en-US" sz="1000" i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  <p:sp>
            <p:nvSpPr>
              <p:cNvPr id="183" name="TextBox 182">
                <a:extLst>
                  <a:ext uri="{FF2B5EF4-FFF2-40B4-BE49-F238E27FC236}">
                    <a16:creationId xmlns:a16="http://schemas.microsoft.com/office/drawing/2014/main" id="{95E893E0-E0B7-4CB1-9EA4-3CF287AC980A}"/>
                  </a:ext>
                </a:extLst>
              </p:cNvPr>
              <p:cNvSpPr txBox="1"/>
              <p:nvPr/>
            </p:nvSpPr>
            <p:spPr>
              <a:xfrm rot="16200000">
                <a:off x="2962282" y="4402060"/>
                <a:ext cx="50526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r>
                  <a:rPr lang="en-US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en-US" sz="1000" i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GFP</a:t>
                </a:r>
              </a:p>
            </p:txBody>
          </p:sp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D61BDE2D-D831-475F-B9DE-5B1D90420A51}"/>
                  </a:ext>
                </a:extLst>
              </p:cNvPr>
              <p:cNvSpPr txBox="1"/>
              <p:nvPr/>
            </p:nvSpPr>
            <p:spPr>
              <a:xfrm rot="16200000">
                <a:off x="2962282" y="5526064"/>
                <a:ext cx="50526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r>
                  <a:rPr lang="en-US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en-US" sz="1000" i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GFP</a:t>
                </a:r>
              </a:p>
            </p:txBody>
          </p:sp>
          <p:sp>
            <p:nvSpPr>
              <p:cNvPr id="185" name="Rectangle 184">
                <a:extLst>
                  <a:ext uri="{FF2B5EF4-FFF2-40B4-BE49-F238E27FC236}">
                    <a16:creationId xmlns:a16="http://schemas.microsoft.com/office/drawing/2014/main" id="{A77030D4-715C-4D9F-8C9E-D19BA7BB44CF}"/>
                  </a:ext>
                </a:extLst>
              </p:cNvPr>
              <p:cNvSpPr/>
              <p:nvPr/>
            </p:nvSpPr>
            <p:spPr>
              <a:xfrm>
                <a:off x="2865137" y="3041159"/>
                <a:ext cx="3724028" cy="297918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6" name="TextBox 185">
                <a:extLst>
                  <a:ext uri="{FF2B5EF4-FFF2-40B4-BE49-F238E27FC236}">
                    <a16:creationId xmlns:a16="http://schemas.microsoft.com/office/drawing/2014/main" id="{414B95A6-96E3-4CBA-A14E-11AB6CBB784B}"/>
                  </a:ext>
                </a:extLst>
              </p:cNvPr>
              <p:cNvSpPr txBox="1"/>
              <p:nvPr/>
            </p:nvSpPr>
            <p:spPr>
              <a:xfrm rot="16200000">
                <a:off x="2619451" y="4544362"/>
                <a:ext cx="76335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genomic</a:t>
                </a:r>
              </a:p>
            </p:txBody>
          </p:sp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C87F6349-1006-4255-8CD4-260EC7698B5D}"/>
                  </a:ext>
                </a:extLst>
              </p:cNvPr>
              <p:cNvSpPr/>
              <p:nvPr/>
            </p:nvSpPr>
            <p:spPr>
              <a:xfrm>
                <a:off x="3352856" y="3282263"/>
                <a:ext cx="696098" cy="9061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0F6BD6AE-3EE8-4DEF-96E1-D3523546485D}"/>
                  </a:ext>
                </a:extLst>
              </p:cNvPr>
              <p:cNvGrpSpPr/>
              <p:nvPr/>
            </p:nvGrpSpPr>
            <p:grpSpPr>
              <a:xfrm>
                <a:off x="3328665" y="4050808"/>
                <a:ext cx="3200094" cy="836340"/>
                <a:chOff x="3328665" y="4050808"/>
                <a:chExt cx="3200094" cy="836340"/>
              </a:xfrm>
            </p:grpSpPr>
            <p:pic>
              <p:nvPicPr>
                <p:cNvPr id="187" name="Picture 186">
                  <a:extLst>
                    <a:ext uri="{FF2B5EF4-FFF2-40B4-BE49-F238E27FC236}">
                      <a16:creationId xmlns:a16="http://schemas.microsoft.com/office/drawing/2014/main" id="{F037CAF7-6CC1-45DE-B4E6-28DCD285763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3328665" y="4136611"/>
                  <a:ext cx="3188181" cy="535000"/>
                </a:xfrm>
                <a:prstGeom prst="rect">
                  <a:avLst/>
                </a:prstGeom>
              </p:spPr>
            </p:pic>
            <p:sp>
              <p:nvSpPr>
                <p:cNvPr id="188" name="Rectangle 187">
                  <a:extLst>
                    <a:ext uri="{FF2B5EF4-FFF2-40B4-BE49-F238E27FC236}">
                      <a16:creationId xmlns:a16="http://schemas.microsoft.com/office/drawing/2014/main" id="{EA3FC459-4DD6-49A6-ABA2-1FA4BB9432F5}"/>
                    </a:ext>
                  </a:extLst>
                </p:cNvPr>
                <p:cNvSpPr/>
                <p:nvPr/>
              </p:nvSpPr>
              <p:spPr>
                <a:xfrm>
                  <a:off x="4633840" y="4133675"/>
                  <a:ext cx="292852" cy="79904"/>
                </a:xfrm>
                <a:prstGeom prst="rect">
                  <a:avLst/>
                </a:prstGeom>
                <a:solidFill>
                  <a:schemeClr val="accent4">
                    <a:alpha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9" name="Rectangle 188">
                  <a:extLst>
                    <a:ext uri="{FF2B5EF4-FFF2-40B4-BE49-F238E27FC236}">
                      <a16:creationId xmlns:a16="http://schemas.microsoft.com/office/drawing/2014/main" id="{62A67431-CF35-4C7C-8DBD-983865C64758}"/>
                    </a:ext>
                  </a:extLst>
                </p:cNvPr>
                <p:cNvSpPr/>
                <p:nvPr/>
              </p:nvSpPr>
              <p:spPr>
                <a:xfrm>
                  <a:off x="5355709" y="4137686"/>
                  <a:ext cx="354745" cy="74208"/>
                </a:xfrm>
                <a:prstGeom prst="rect">
                  <a:avLst/>
                </a:prstGeom>
                <a:solidFill>
                  <a:srgbClr val="FF000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3" name="Isosceles Triangle 192">
                  <a:extLst>
                    <a:ext uri="{FF2B5EF4-FFF2-40B4-BE49-F238E27FC236}">
                      <a16:creationId xmlns:a16="http://schemas.microsoft.com/office/drawing/2014/main" id="{D1DEEA2C-9E4F-4039-B142-AEA8C387ED98}"/>
                    </a:ext>
                  </a:extLst>
                </p:cNvPr>
                <p:cNvSpPr/>
                <p:nvPr/>
              </p:nvSpPr>
              <p:spPr>
                <a:xfrm rot="10800000">
                  <a:off x="4911144" y="4050808"/>
                  <a:ext cx="37707" cy="77325"/>
                </a:xfrm>
                <a:prstGeom prst="triangl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95" name="Straight Connector 194">
                  <a:extLst>
                    <a:ext uri="{FF2B5EF4-FFF2-40B4-BE49-F238E27FC236}">
                      <a16:creationId xmlns:a16="http://schemas.microsoft.com/office/drawing/2014/main" id="{3ABD1F8E-DE9F-4C30-A97C-F2C5075176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328737" y="4692861"/>
                  <a:ext cx="1584308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6" name="TextBox 195">
                  <a:extLst>
                    <a:ext uri="{FF2B5EF4-FFF2-40B4-BE49-F238E27FC236}">
                      <a16:creationId xmlns:a16="http://schemas.microsoft.com/office/drawing/2014/main" id="{ED816866-BF20-4733-BFDB-509D7D890E4F}"/>
                    </a:ext>
                  </a:extLst>
                </p:cNvPr>
                <p:cNvSpPr txBox="1"/>
                <p:nvPr/>
              </p:nvSpPr>
              <p:spPr>
                <a:xfrm>
                  <a:off x="3970035" y="4671704"/>
                  <a:ext cx="58702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intron 15</a:t>
                  </a:r>
                </a:p>
              </p:txBody>
            </p:sp>
            <p:cxnSp>
              <p:nvCxnSpPr>
                <p:cNvPr id="197" name="Straight Connector 196">
                  <a:extLst>
                    <a:ext uri="{FF2B5EF4-FFF2-40B4-BE49-F238E27FC236}">
                      <a16:creationId xmlns:a16="http://schemas.microsoft.com/office/drawing/2014/main" id="{43F2A05B-420D-4C9E-BF8C-7E711D5742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378116" y="4697273"/>
                  <a:ext cx="1150643" cy="0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8" name="TextBox 197">
                  <a:extLst>
                    <a:ext uri="{FF2B5EF4-FFF2-40B4-BE49-F238E27FC236}">
                      <a16:creationId xmlns:a16="http://schemas.microsoft.com/office/drawing/2014/main" id="{FB6DB064-54F9-4946-99B9-8EAD347B5B50}"/>
                    </a:ext>
                  </a:extLst>
                </p:cNvPr>
                <p:cNvSpPr txBox="1"/>
                <p:nvPr/>
              </p:nvSpPr>
              <p:spPr>
                <a:xfrm>
                  <a:off x="5562184" y="4668681"/>
                  <a:ext cx="67037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>
                      <a:latin typeface="Arial" panose="020B0604020202020204" pitchFamily="34" charset="0"/>
                      <a:cs typeface="Arial" panose="020B0604020202020204" pitchFamily="34" charset="0"/>
                    </a:rPr>
                    <a:t>insert (SA)</a:t>
                  </a:r>
                  <a:endParaRPr 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1" name="Rectangle 200">
                  <a:extLst>
                    <a:ext uri="{FF2B5EF4-FFF2-40B4-BE49-F238E27FC236}">
                      <a16:creationId xmlns:a16="http://schemas.microsoft.com/office/drawing/2014/main" id="{DC6D6E5C-E46A-4BBE-9B2E-8B36CD829C04}"/>
                    </a:ext>
                  </a:extLst>
                </p:cNvPr>
                <p:cNvSpPr/>
                <p:nvPr/>
              </p:nvSpPr>
              <p:spPr>
                <a:xfrm>
                  <a:off x="4059335" y="4136956"/>
                  <a:ext cx="870226" cy="75162"/>
                </a:xfrm>
                <a:prstGeom prst="rect">
                  <a:avLst/>
                </a:prstGeom>
                <a:noFill/>
                <a:ln w="3175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6" name="Rectangle 255">
                  <a:extLst>
                    <a:ext uri="{FF2B5EF4-FFF2-40B4-BE49-F238E27FC236}">
                      <a16:creationId xmlns:a16="http://schemas.microsoft.com/office/drawing/2014/main" id="{878D2E46-4B1A-4C5A-9B4B-784F4819BCE6}"/>
                    </a:ext>
                  </a:extLst>
                </p:cNvPr>
                <p:cNvSpPr/>
                <p:nvPr/>
              </p:nvSpPr>
              <p:spPr>
                <a:xfrm>
                  <a:off x="3340499" y="4247089"/>
                  <a:ext cx="696098" cy="9061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57" name="Rectangle 256">
                <a:extLst>
                  <a:ext uri="{FF2B5EF4-FFF2-40B4-BE49-F238E27FC236}">
                    <a16:creationId xmlns:a16="http://schemas.microsoft.com/office/drawing/2014/main" id="{5DD72F86-0C8D-4BE2-97E1-76CBC284E459}"/>
                  </a:ext>
                </a:extLst>
              </p:cNvPr>
              <p:cNvSpPr/>
              <p:nvPr/>
            </p:nvSpPr>
            <p:spPr>
              <a:xfrm>
                <a:off x="3328142" y="5464321"/>
                <a:ext cx="696098" cy="9061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370" name="Picture 369">
              <a:extLst>
                <a:ext uri="{FF2B5EF4-FFF2-40B4-BE49-F238E27FC236}">
                  <a16:creationId xmlns:a16="http://schemas.microsoft.com/office/drawing/2014/main" id="{9EF67944-057E-4C73-9D9A-1041BA7C16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28246" y="6580487"/>
              <a:ext cx="3083646" cy="618868"/>
            </a:xfrm>
            <a:prstGeom prst="rect">
              <a:avLst/>
            </a:prstGeom>
          </p:spPr>
        </p:pic>
        <p:sp>
          <p:nvSpPr>
            <p:cNvPr id="358" name="TextBox 357">
              <a:extLst>
                <a:ext uri="{FF2B5EF4-FFF2-40B4-BE49-F238E27FC236}">
                  <a16:creationId xmlns:a16="http://schemas.microsoft.com/office/drawing/2014/main" id="{8366D437-8D42-416C-885A-81CF858762FD}"/>
                </a:ext>
              </a:extLst>
            </p:cNvPr>
            <p:cNvSpPr txBox="1"/>
            <p:nvPr/>
          </p:nvSpPr>
          <p:spPr>
            <a:xfrm rot="16200000">
              <a:off x="2744387" y="6778370"/>
              <a:ext cx="5854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cDNA</a:t>
              </a:r>
            </a:p>
          </p:txBody>
        </p:sp>
        <p:sp>
          <p:nvSpPr>
            <p:cNvPr id="359" name="TextBox 358">
              <a:extLst>
                <a:ext uri="{FF2B5EF4-FFF2-40B4-BE49-F238E27FC236}">
                  <a16:creationId xmlns:a16="http://schemas.microsoft.com/office/drawing/2014/main" id="{4F670A5E-3881-440E-9C85-81B856E2832C}"/>
                </a:ext>
              </a:extLst>
            </p:cNvPr>
            <p:cNvSpPr txBox="1"/>
            <p:nvPr/>
          </p:nvSpPr>
          <p:spPr>
            <a:xfrm rot="16200000">
              <a:off x="3019616" y="6838691"/>
              <a:ext cx="5052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r>
                <a:rPr lang="en-US" sz="1000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GFP</a:t>
              </a:r>
            </a:p>
          </p:txBody>
        </p:sp>
        <p:sp>
          <p:nvSpPr>
            <p:cNvPr id="360" name="Isosceles Triangle 359">
              <a:extLst>
                <a:ext uri="{FF2B5EF4-FFF2-40B4-BE49-F238E27FC236}">
                  <a16:creationId xmlns:a16="http://schemas.microsoft.com/office/drawing/2014/main" id="{1C420340-F98F-4FAB-B2B9-D0A2A5E1B9E7}"/>
                </a:ext>
              </a:extLst>
            </p:cNvPr>
            <p:cNvSpPr/>
            <p:nvPr/>
          </p:nvSpPr>
          <p:spPr>
            <a:xfrm rot="10800000">
              <a:off x="4937125" y="6443214"/>
              <a:ext cx="32945" cy="91162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6" name="Rectangle 355">
              <a:extLst>
                <a:ext uri="{FF2B5EF4-FFF2-40B4-BE49-F238E27FC236}">
                  <a16:creationId xmlns:a16="http://schemas.microsoft.com/office/drawing/2014/main" id="{93047982-BC17-4368-A28F-2A93785D2E36}"/>
                </a:ext>
              </a:extLst>
            </p:cNvPr>
            <p:cNvSpPr/>
            <p:nvPr/>
          </p:nvSpPr>
          <p:spPr>
            <a:xfrm>
              <a:off x="2849632" y="6339401"/>
              <a:ext cx="3724028" cy="107825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2" name="TextBox 371">
              <a:extLst>
                <a:ext uri="{FF2B5EF4-FFF2-40B4-BE49-F238E27FC236}">
                  <a16:creationId xmlns:a16="http://schemas.microsoft.com/office/drawing/2014/main" id="{E7E81769-D999-4CA3-9221-D6894B89F6E5}"/>
                </a:ext>
              </a:extLst>
            </p:cNvPr>
            <p:cNvSpPr txBox="1"/>
            <p:nvPr/>
          </p:nvSpPr>
          <p:spPr>
            <a:xfrm>
              <a:off x="150379" y="5427530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4" name="TextBox 373">
              <a:extLst>
                <a:ext uri="{FF2B5EF4-FFF2-40B4-BE49-F238E27FC236}">
                  <a16:creationId xmlns:a16="http://schemas.microsoft.com/office/drawing/2014/main" id="{7A99F590-17E5-4F45-971A-FCC8683B8F2B}"/>
                </a:ext>
              </a:extLst>
            </p:cNvPr>
            <p:cNvSpPr txBox="1"/>
            <p:nvPr/>
          </p:nvSpPr>
          <p:spPr>
            <a:xfrm>
              <a:off x="2519037" y="6242056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FCF8C931-460D-41EC-8F7D-13623DFBF7A1}"/>
                </a:ext>
              </a:extLst>
            </p:cNvPr>
            <p:cNvGrpSpPr/>
            <p:nvPr/>
          </p:nvGrpSpPr>
          <p:grpSpPr>
            <a:xfrm>
              <a:off x="570235" y="6225842"/>
              <a:ext cx="1626510" cy="1109030"/>
              <a:chOff x="570235" y="6251242"/>
              <a:chExt cx="1626510" cy="1109030"/>
            </a:xfrm>
          </p:grpSpPr>
          <p:grpSp>
            <p:nvGrpSpPr>
              <p:cNvPr id="111" name="Group 110">
                <a:extLst>
                  <a:ext uri="{FF2B5EF4-FFF2-40B4-BE49-F238E27FC236}">
                    <a16:creationId xmlns:a16="http://schemas.microsoft.com/office/drawing/2014/main" id="{D215D217-2931-46A5-B83B-D14ED5E861D4}"/>
                  </a:ext>
                </a:extLst>
              </p:cNvPr>
              <p:cNvGrpSpPr/>
              <p:nvPr/>
            </p:nvGrpSpPr>
            <p:grpSpPr>
              <a:xfrm>
                <a:off x="788190" y="6652554"/>
                <a:ext cx="1278773" cy="707718"/>
                <a:chOff x="788190" y="6652554"/>
                <a:chExt cx="1278773" cy="707718"/>
              </a:xfrm>
            </p:grpSpPr>
            <p:cxnSp>
              <p:nvCxnSpPr>
                <p:cNvPr id="344" name="Straight Connector 343">
                  <a:extLst>
                    <a:ext uri="{FF2B5EF4-FFF2-40B4-BE49-F238E27FC236}">
                      <a16:creationId xmlns:a16="http://schemas.microsoft.com/office/drawing/2014/main" id="{E353A68E-9B9E-4A0E-86E4-DB18D57D53B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34334" y="6737642"/>
                  <a:ext cx="205719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5" name="Straight Connector 344">
                  <a:extLst>
                    <a:ext uri="{FF2B5EF4-FFF2-40B4-BE49-F238E27FC236}">
                      <a16:creationId xmlns:a16="http://schemas.microsoft.com/office/drawing/2014/main" id="{7DC202A0-D929-44AD-9F8B-27ECBC8108F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34334" y="6931078"/>
                  <a:ext cx="205719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7" name="Straight Connector 346">
                  <a:extLst>
                    <a:ext uri="{FF2B5EF4-FFF2-40B4-BE49-F238E27FC236}">
                      <a16:creationId xmlns:a16="http://schemas.microsoft.com/office/drawing/2014/main" id="{E28F7F55-CE69-4D1C-AB3D-C9A50D4652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34334" y="7249611"/>
                  <a:ext cx="205719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1" name="TextBox 350">
                  <a:extLst>
                    <a:ext uri="{FF2B5EF4-FFF2-40B4-BE49-F238E27FC236}">
                      <a16:creationId xmlns:a16="http://schemas.microsoft.com/office/drawing/2014/main" id="{D97E69CD-2BCC-481D-90A2-6220F9695B0A}"/>
                    </a:ext>
                  </a:extLst>
                </p:cNvPr>
                <p:cNvSpPr txBox="1"/>
                <p:nvPr/>
              </p:nvSpPr>
              <p:spPr>
                <a:xfrm>
                  <a:off x="788190" y="6652554"/>
                  <a:ext cx="333746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700">
                      <a:latin typeface="Arial" panose="020B0604020202020204" pitchFamily="34" charset="0"/>
                      <a:cs typeface="Arial" panose="020B0604020202020204" pitchFamily="34" charset="0"/>
                    </a:rPr>
                    <a:t>750</a:t>
                  </a:r>
                  <a:endParaRPr lang="en-US" sz="7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2" name="TextBox 351">
                  <a:extLst>
                    <a:ext uri="{FF2B5EF4-FFF2-40B4-BE49-F238E27FC236}">
                      <a16:creationId xmlns:a16="http://schemas.microsoft.com/office/drawing/2014/main" id="{F1728A6B-3C59-4474-BBE1-0AAA333C2A37}"/>
                    </a:ext>
                  </a:extLst>
                </p:cNvPr>
                <p:cNvSpPr txBox="1"/>
                <p:nvPr/>
              </p:nvSpPr>
              <p:spPr>
                <a:xfrm>
                  <a:off x="788190" y="6830375"/>
                  <a:ext cx="333746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700">
                      <a:latin typeface="Arial" panose="020B0604020202020204" pitchFamily="34" charset="0"/>
                      <a:cs typeface="Arial" panose="020B0604020202020204" pitchFamily="34" charset="0"/>
                    </a:rPr>
                    <a:t>500</a:t>
                  </a:r>
                  <a:endParaRPr lang="en-US" sz="7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3" name="TextBox 352">
                  <a:extLst>
                    <a:ext uri="{FF2B5EF4-FFF2-40B4-BE49-F238E27FC236}">
                      <a16:creationId xmlns:a16="http://schemas.microsoft.com/office/drawing/2014/main" id="{7CEFCA59-0C02-405E-B87D-22A842BD1315}"/>
                    </a:ext>
                  </a:extLst>
                </p:cNvPr>
                <p:cNvSpPr txBox="1"/>
                <p:nvPr/>
              </p:nvSpPr>
              <p:spPr>
                <a:xfrm>
                  <a:off x="793903" y="7160217"/>
                  <a:ext cx="333746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700">
                      <a:latin typeface="Arial" panose="020B0604020202020204" pitchFamily="34" charset="0"/>
                      <a:cs typeface="Arial" panose="020B0604020202020204" pitchFamily="34" charset="0"/>
                    </a:rPr>
                    <a:t>250</a:t>
                  </a:r>
                  <a:endParaRPr lang="en-US" sz="7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343" name="Picture 342" descr="A picture containing wall, indoor, white, device&#10;&#10;Description automatically generated">
                  <a:extLst>
                    <a:ext uri="{FF2B5EF4-FFF2-40B4-BE49-F238E27FC236}">
                      <a16:creationId xmlns:a16="http://schemas.microsoft.com/office/drawing/2014/main" id="{CA3E2C71-D596-4EA1-BCDD-3BAD11D977C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081625" y="6665757"/>
                  <a:ext cx="985338" cy="640212"/>
                </a:xfrm>
                <a:prstGeom prst="rect">
                  <a:avLst/>
                </a:prstGeom>
              </p:spPr>
            </p:pic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64FE518B-A786-46B9-B928-5BB0B5E5A68A}"/>
                  </a:ext>
                </a:extLst>
              </p:cNvPr>
              <p:cNvGrpSpPr/>
              <p:nvPr/>
            </p:nvGrpSpPr>
            <p:grpSpPr>
              <a:xfrm>
                <a:off x="600790" y="6251242"/>
                <a:ext cx="1595955" cy="255191"/>
                <a:chOff x="666268" y="4764910"/>
                <a:chExt cx="1595955" cy="255191"/>
              </a:xfrm>
            </p:grpSpPr>
            <p:sp>
              <p:nvSpPr>
                <p:cNvPr id="348" name="TextBox 347">
                  <a:extLst>
                    <a:ext uri="{FF2B5EF4-FFF2-40B4-BE49-F238E27FC236}">
                      <a16:creationId xmlns:a16="http://schemas.microsoft.com/office/drawing/2014/main" id="{7A9D233A-D9B4-420A-9286-ACF6A6FD3B14}"/>
                    </a:ext>
                  </a:extLst>
                </p:cNvPr>
                <p:cNvSpPr txBox="1"/>
                <p:nvPr/>
              </p:nvSpPr>
              <p:spPr>
                <a:xfrm>
                  <a:off x="1745735" y="4766360"/>
                  <a:ext cx="51648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>
                      <a:latin typeface="Arial" panose="020B0604020202020204" pitchFamily="34" charset="0"/>
                      <a:cs typeface="Arial" panose="020B0604020202020204" pitchFamily="34" charset="0"/>
                    </a:rPr>
                    <a:t>B1</a:t>
                  </a:r>
                  <a:r>
                    <a:rPr lang="en-US" sz="1000" baseline="30000">
                      <a:latin typeface="Arial" panose="020B0604020202020204" pitchFamily="34" charset="0"/>
                      <a:cs typeface="Arial" panose="020B0604020202020204" pitchFamily="34" charset="0"/>
                    </a:rPr>
                    <a:t>GFP</a:t>
                  </a:r>
                  <a:endParaRPr lang="en-US" sz="10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9" name="TextBox 348">
                  <a:extLst>
                    <a:ext uri="{FF2B5EF4-FFF2-40B4-BE49-F238E27FC236}">
                      <a16:creationId xmlns:a16="http://schemas.microsoft.com/office/drawing/2014/main" id="{E467F34C-9A99-4D95-AD22-BF78E1BD1D71}"/>
                    </a:ext>
                  </a:extLst>
                </p:cNvPr>
                <p:cNvSpPr txBox="1"/>
                <p:nvPr/>
              </p:nvSpPr>
              <p:spPr>
                <a:xfrm>
                  <a:off x="1393894" y="4764910"/>
                  <a:ext cx="696073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>
                      <a:latin typeface="Arial" panose="020B0604020202020204" pitchFamily="34" charset="0"/>
                      <a:cs typeface="Arial" panose="020B0604020202020204" pitchFamily="34" charset="0"/>
                    </a:rPr>
                    <a:t>B1</a:t>
                  </a:r>
                  <a:r>
                    <a:rPr lang="en-US" sz="1000" baseline="30000">
                      <a:latin typeface="Arial" panose="020B0604020202020204" pitchFamily="34" charset="0"/>
                      <a:cs typeface="Arial" panose="020B0604020202020204" pitchFamily="34" charset="0"/>
                    </a:rPr>
                    <a:t>WT</a:t>
                  </a:r>
                  <a:endParaRPr lang="en-US" sz="10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0" name="TextBox 349">
                  <a:extLst>
                    <a:ext uri="{FF2B5EF4-FFF2-40B4-BE49-F238E27FC236}">
                      <a16:creationId xmlns:a16="http://schemas.microsoft.com/office/drawing/2014/main" id="{4EBB42A3-7643-4439-9D9B-168FD9BF17A3}"/>
                    </a:ext>
                  </a:extLst>
                </p:cNvPr>
                <p:cNvSpPr txBox="1"/>
                <p:nvPr/>
              </p:nvSpPr>
              <p:spPr>
                <a:xfrm>
                  <a:off x="1143654" y="4770531"/>
                  <a:ext cx="25519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5" name="TextBox 374">
                  <a:extLst>
                    <a:ext uri="{FF2B5EF4-FFF2-40B4-BE49-F238E27FC236}">
                      <a16:creationId xmlns:a16="http://schemas.microsoft.com/office/drawing/2014/main" id="{B17F1767-12E7-4B10-9E46-04DEDA76F79B}"/>
                    </a:ext>
                  </a:extLst>
                </p:cNvPr>
                <p:cNvSpPr txBox="1"/>
                <p:nvPr/>
              </p:nvSpPr>
              <p:spPr>
                <a:xfrm>
                  <a:off x="666268" y="4773880"/>
                  <a:ext cx="51969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cDNA</a:t>
                  </a:r>
                </a:p>
              </p:txBody>
            </p:sp>
            <p:cxnSp>
              <p:nvCxnSpPr>
                <p:cNvPr id="379" name="Straight Connector 378">
                  <a:extLst>
                    <a:ext uri="{FF2B5EF4-FFF2-40B4-BE49-F238E27FC236}">
                      <a16:creationId xmlns:a16="http://schemas.microsoft.com/office/drawing/2014/main" id="{6E24D2FC-7CBE-42C5-BF63-F12BBC73A7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41693" y="4992531"/>
                  <a:ext cx="957793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78" name="TextBox 377">
                <a:extLst>
                  <a:ext uri="{FF2B5EF4-FFF2-40B4-BE49-F238E27FC236}">
                    <a16:creationId xmlns:a16="http://schemas.microsoft.com/office/drawing/2014/main" id="{F489312A-2668-4F8D-8BAA-65BAB40210A4}"/>
                  </a:ext>
                </a:extLst>
              </p:cNvPr>
              <p:cNvSpPr txBox="1"/>
              <p:nvPr/>
            </p:nvSpPr>
            <p:spPr>
              <a:xfrm>
                <a:off x="570235" y="6464878"/>
                <a:ext cx="61266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primers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0" name="TextBox 379">
                <a:extLst>
                  <a:ext uri="{FF2B5EF4-FFF2-40B4-BE49-F238E27FC236}">
                    <a16:creationId xmlns:a16="http://schemas.microsoft.com/office/drawing/2014/main" id="{F5998390-6A6E-443C-813D-5676B884085F}"/>
                  </a:ext>
                </a:extLst>
              </p:cNvPr>
              <p:cNvSpPr txBox="1"/>
              <p:nvPr/>
            </p:nvSpPr>
            <p:spPr>
              <a:xfrm>
                <a:off x="1318219" y="6468997"/>
                <a:ext cx="45878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a’+b’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97" name="TextBox 396">
              <a:extLst>
                <a:ext uri="{FF2B5EF4-FFF2-40B4-BE49-F238E27FC236}">
                  <a16:creationId xmlns:a16="http://schemas.microsoft.com/office/drawing/2014/main" id="{AE2AF3F7-E804-42C5-A768-DB714850B482}"/>
                </a:ext>
              </a:extLst>
            </p:cNvPr>
            <p:cNvSpPr txBox="1"/>
            <p:nvPr/>
          </p:nvSpPr>
          <p:spPr>
            <a:xfrm>
              <a:off x="3878115" y="7201366"/>
              <a:ext cx="5533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>
                  <a:latin typeface="Arial" panose="020B0604020202020204" pitchFamily="34" charset="0"/>
                  <a:cs typeface="Arial" panose="020B0604020202020204" pitchFamily="34" charset="0"/>
                </a:rPr>
                <a:t>exon 15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8" name="TextBox 397">
              <a:extLst>
                <a:ext uri="{FF2B5EF4-FFF2-40B4-BE49-F238E27FC236}">
                  <a16:creationId xmlns:a16="http://schemas.microsoft.com/office/drawing/2014/main" id="{0172BA5F-6F78-4C35-A73F-4CD16EAFB25D}"/>
                </a:ext>
              </a:extLst>
            </p:cNvPr>
            <p:cNvSpPr txBox="1"/>
            <p:nvPr/>
          </p:nvSpPr>
          <p:spPr>
            <a:xfrm>
              <a:off x="5395808" y="7195961"/>
              <a:ext cx="82747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>
                  <a:latin typeface="Arial" panose="020B0604020202020204" pitchFamily="34" charset="0"/>
                  <a:cs typeface="Arial" panose="020B0604020202020204" pitchFamily="34" charset="0"/>
                </a:rPr>
                <a:t>exon 16-GFP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FFAC8D4-6DDA-49DF-AA44-B8349AD117A1}"/>
                </a:ext>
              </a:extLst>
            </p:cNvPr>
            <p:cNvSpPr/>
            <p:nvPr/>
          </p:nvSpPr>
          <p:spPr>
            <a:xfrm>
              <a:off x="4959528" y="7199268"/>
              <a:ext cx="1544683" cy="4571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9" name="Rectangle 398">
              <a:extLst>
                <a:ext uri="{FF2B5EF4-FFF2-40B4-BE49-F238E27FC236}">
                  <a16:creationId xmlns:a16="http://schemas.microsoft.com/office/drawing/2014/main" id="{51B2473E-8812-4FD9-A753-99A5C969F57D}"/>
                </a:ext>
              </a:extLst>
            </p:cNvPr>
            <p:cNvSpPr/>
            <p:nvPr/>
          </p:nvSpPr>
          <p:spPr>
            <a:xfrm>
              <a:off x="3413757" y="7198179"/>
              <a:ext cx="1544683" cy="45719"/>
            </a:xfrm>
            <a:prstGeom prst="rect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8" name="TextBox 587">
              <a:extLst>
                <a:ext uri="{FF2B5EF4-FFF2-40B4-BE49-F238E27FC236}">
                  <a16:creationId xmlns:a16="http://schemas.microsoft.com/office/drawing/2014/main" id="{53A72A43-3F25-4B9D-9F64-60A35D43058D}"/>
                </a:ext>
              </a:extLst>
            </p:cNvPr>
            <p:cNvSpPr txBox="1"/>
            <p:nvPr/>
          </p:nvSpPr>
          <p:spPr>
            <a:xfrm>
              <a:off x="114300" y="877819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969FBE4-5004-C379-8CB8-64B1F3943EC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13307" y="1011137"/>
              <a:ext cx="2799794" cy="1862274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7358766-26A6-AEA0-D37F-C3F5EA3DE05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10555" y="5604621"/>
              <a:ext cx="2483445" cy="596027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20C17304-5257-BD1D-8D1B-FCDD81F9A5E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19690" y="3064194"/>
              <a:ext cx="2156223" cy="8012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18276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</TotalTime>
  <Words>90</Words>
  <Application>Microsoft Office PowerPoint</Application>
  <PresentationFormat>A4 Paper (210x297 mm)</PresentationFormat>
  <Paragraphs>53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Kumar, Saurav</dc:creator>
  <cp:lastModifiedBy>Kumar, Saurav</cp:lastModifiedBy>
  <cp:revision>4</cp:revision>
  <dcterms:created xsi:type="dcterms:W3CDTF">2023-07-22T01:25:04Z</dcterms:created>
  <dcterms:modified xsi:type="dcterms:W3CDTF">2023-07-22T01:30:26Z</dcterms:modified>
</cp:coreProperties>
</file>