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  <p:sldId id="257" r:id="rId3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423"/>
    <p:restoredTop sz="94674"/>
  </p:normalViewPr>
  <p:slideViewPr>
    <p:cSldViewPr snapToGrid="0" snapToObjects="1">
      <p:cViewPr varScale="1">
        <p:scale>
          <a:sx n="91" d="100"/>
          <a:sy n="91" d="100"/>
        </p:scale>
        <p:origin x="344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E4176-0233-4240-BDC4-30C0E324D429}" type="datetimeFigureOut">
              <a:rPr lang="en-US" smtClean="0"/>
              <a:t>2/2/24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ADAB8-571A-9841-B926-BEE98FAD63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2588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E4176-0233-4240-BDC4-30C0E324D429}" type="datetimeFigureOut">
              <a:rPr lang="en-US" smtClean="0"/>
              <a:t>2/2/24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ADAB8-571A-9841-B926-BEE98FAD63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28683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E4176-0233-4240-BDC4-30C0E324D429}" type="datetimeFigureOut">
              <a:rPr lang="en-US" smtClean="0"/>
              <a:t>2/2/24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ADAB8-571A-9841-B926-BEE98FAD63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30701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E4176-0233-4240-BDC4-30C0E324D429}" type="datetimeFigureOut">
              <a:rPr lang="en-US" smtClean="0"/>
              <a:t>2/2/24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ADAB8-571A-9841-B926-BEE98FAD63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3728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E4176-0233-4240-BDC4-30C0E324D429}" type="datetimeFigureOut">
              <a:rPr lang="en-US" smtClean="0"/>
              <a:t>2/2/24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ADAB8-571A-9841-B926-BEE98FAD63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6352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E4176-0233-4240-BDC4-30C0E324D429}" type="datetimeFigureOut">
              <a:rPr lang="en-US" smtClean="0"/>
              <a:t>2/2/24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ADAB8-571A-9841-B926-BEE98FAD63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1840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E4176-0233-4240-BDC4-30C0E324D429}" type="datetimeFigureOut">
              <a:rPr lang="en-US" smtClean="0"/>
              <a:t>2/2/24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ADAB8-571A-9841-B926-BEE98FAD63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07607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E4176-0233-4240-BDC4-30C0E324D429}" type="datetimeFigureOut">
              <a:rPr lang="en-US" smtClean="0"/>
              <a:t>2/2/24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ADAB8-571A-9841-B926-BEE98FAD63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771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E4176-0233-4240-BDC4-30C0E324D429}" type="datetimeFigureOut">
              <a:rPr lang="en-US" smtClean="0"/>
              <a:t>2/2/24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ADAB8-571A-9841-B926-BEE98FAD63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62972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E4176-0233-4240-BDC4-30C0E324D429}" type="datetimeFigureOut">
              <a:rPr lang="en-US" smtClean="0"/>
              <a:t>2/2/24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ADAB8-571A-9841-B926-BEE98FAD63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869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E4176-0233-4240-BDC4-30C0E324D429}" type="datetimeFigureOut">
              <a:rPr lang="en-US" smtClean="0"/>
              <a:t>2/2/24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ADAB8-571A-9841-B926-BEE98FAD63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8301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EE4176-0233-4240-BDC4-30C0E324D429}" type="datetimeFigureOut">
              <a:rPr lang="en-US" smtClean="0"/>
              <a:t>2/2/24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FADAB8-571A-9841-B926-BEE98FAD63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34730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>
            <a:extLst>
              <a:ext uri="{FF2B5EF4-FFF2-40B4-BE49-F238E27FC236}">
                <a16:creationId xmlns:a16="http://schemas.microsoft.com/office/drawing/2014/main" id="{A3B2BEFB-455A-D544-B962-ED21ADBA1A9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50000"/>
                    </a14:imgEffect>
                  </a14:imgLayer>
                </a14:imgProps>
              </a:ext>
            </a:extLst>
          </a:blip>
          <a:srcRect l="23306" t="13390" r="23023" b="25597"/>
          <a:stretch/>
        </p:blipFill>
        <p:spPr>
          <a:xfrm>
            <a:off x="98853" y="2095885"/>
            <a:ext cx="6660293" cy="571422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3A72BBE-7C01-A04E-AEBD-4F3A93F8D2E8}"/>
              </a:ext>
            </a:extLst>
          </p:cNvPr>
          <p:cNvSpPr txBox="1"/>
          <p:nvPr/>
        </p:nvSpPr>
        <p:spPr>
          <a:xfrm>
            <a:off x="360437" y="604684"/>
            <a:ext cx="39421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Uncropped gel image of Figure 1A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802B57F4-2661-7349-A9A7-E3B0095E87B9}"/>
              </a:ext>
            </a:extLst>
          </p:cNvPr>
          <p:cNvSpPr txBox="1"/>
          <p:nvPr/>
        </p:nvSpPr>
        <p:spPr>
          <a:xfrm>
            <a:off x="2296000" y="7009041"/>
            <a:ext cx="19928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i="1" dirty="0">
                <a:latin typeface="Arial" panose="020B0604020202020204" pitchFamily="34" charset="0"/>
                <a:cs typeface="Arial" panose="020B0604020202020204" pitchFamily="34" charset="0"/>
              </a:rPr>
              <a:t>Anti-</a:t>
            </a:r>
            <a:r>
              <a:rPr lang="en-US" b="1" i="1" dirty="0" err="1">
                <a:latin typeface="Arial" panose="020B0604020202020204" pitchFamily="34" charset="0"/>
                <a:cs typeface="Arial" panose="020B0604020202020204" pitchFamily="34" charset="0"/>
              </a:rPr>
              <a:t>myc</a:t>
            </a:r>
            <a:endParaRPr lang="en-US" b="1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(1st blot from top)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C9D8C97-94AA-7A47-9808-004F8F16AC89}"/>
              </a:ext>
            </a:extLst>
          </p:cNvPr>
          <p:cNvSpPr txBox="1"/>
          <p:nvPr/>
        </p:nvSpPr>
        <p:spPr>
          <a:xfrm>
            <a:off x="2331489" y="2095885"/>
            <a:ext cx="20697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i="1" dirty="0">
                <a:latin typeface="Arial" panose="020B0604020202020204" pitchFamily="34" charset="0"/>
                <a:cs typeface="Arial" panose="020B0604020202020204" pitchFamily="34" charset="0"/>
              </a:rPr>
              <a:t>Anti-TGN46</a:t>
            </a:r>
          </a:p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(2nd blot from top)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43539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53A72BBE-7C01-A04E-AEBD-4F3A93F8D2E8}"/>
              </a:ext>
            </a:extLst>
          </p:cNvPr>
          <p:cNvSpPr txBox="1"/>
          <p:nvPr/>
        </p:nvSpPr>
        <p:spPr>
          <a:xfrm>
            <a:off x="360437" y="604684"/>
            <a:ext cx="39421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Uncropped gel image of Figure 1A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802B57F4-2661-7349-A9A7-E3B0095E87B9}"/>
              </a:ext>
            </a:extLst>
          </p:cNvPr>
          <p:cNvSpPr txBox="1"/>
          <p:nvPr/>
        </p:nvSpPr>
        <p:spPr>
          <a:xfrm rot="16200000">
            <a:off x="-372647" y="2184866"/>
            <a:ext cx="19928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i="1" dirty="0">
                <a:latin typeface="Arial" panose="020B0604020202020204" pitchFamily="34" charset="0"/>
                <a:cs typeface="Arial" panose="020B0604020202020204" pitchFamily="34" charset="0"/>
              </a:rPr>
              <a:t>Anti-</a:t>
            </a:r>
            <a:r>
              <a:rPr lang="en-US" b="1" i="1" dirty="0" err="1">
                <a:latin typeface="Arial" panose="020B0604020202020204" pitchFamily="34" charset="0"/>
                <a:cs typeface="Arial" panose="020B0604020202020204" pitchFamily="34" charset="0"/>
              </a:rPr>
              <a:t>myc</a:t>
            </a:r>
            <a:endParaRPr lang="en-US" b="1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(1st blot from top)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C9D8C97-94AA-7A47-9808-004F8F16AC89}"/>
              </a:ext>
            </a:extLst>
          </p:cNvPr>
          <p:cNvSpPr txBox="1"/>
          <p:nvPr/>
        </p:nvSpPr>
        <p:spPr>
          <a:xfrm rot="16200000">
            <a:off x="-739869" y="6385114"/>
            <a:ext cx="20697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i="1" dirty="0">
                <a:latin typeface="Arial" panose="020B0604020202020204" pitchFamily="34" charset="0"/>
                <a:cs typeface="Arial" panose="020B0604020202020204" pitchFamily="34" charset="0"/>
              </a:rPr>
              <a:t>Anti-TGN46</a:t>
            </a:r>
          </a:p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(2nd blot from top)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9574A2F-AC61-FE4E-A706-23CE3AE24812}"/>
              </a:ext>
            </a:extLst>
          </p:cNvPr>
          <p:cNvGrpSpPr/>
          <p:nvPr/>
        </p:nvGrpSpPr>
        <p:grpSpPr>
          <a:xfrm>
            <a:off x="970600" y="1577943"/>
            <a:ext cx="5424032" cy="1742094"/>
            <a:chOff x="-2795270" y="7314217"/>
            <a:chExt cx="7315200" cy="2349500"/>
          </a:xfrm>
        </p:grpSpPr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6A4FA4E6-B778-184A-A700-A53D8FAEE9C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2795270" y="7314217"/>
              <a:ext cx="7315200" cy="23495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45E445C8-FDA8-C847-9DCD-2A7A0033360C}"/>
                </a:ext>
              </a:extLst>
            </p:cNvPr>
            <p:cNvSpPr/>
            <p:nvPr/>
          </p:nvSpPr>
          <p:spPr>
            <a:xfrm>
              <a:off x="-2194560" y="7779606"/>
              <a:ext cx="4979964" cy="1098087"/>
            </a:xfrm>
            <a:prstGeom prst="rect">
              <a:avLst/>
            </a:prstGeom>
            <a:noFill/>
            <a:ln w="381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87035E1A-6839-3E41-92BE-1CCD1421F545}"/>
              </a:ext>
            </a:extLst>
          </p:cNvPr>
          <p:cNvGrpSpPr/>
          <p:nvPr/>
        </p:nvGrpSpPr>
        <p:grpSpPr>
          <a:xfrm>
            <a:off x="646412" y="5632620"/>
            <a:ext cx="6158122" cy="2032970"/>
            <a:chOff x="3861584" y="6936206"/>
            <a:chExt cx="7924800" cy="2616200"/>
          </a:xfrm>
        </p:grpSpPr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FF599CCB-5193-2448-B854-546427CBC09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861584" y="6936206"/>
              <a:ext cx="7924800" cy="26162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4D15E2A7-80B0-4E4F-A804-B55B2B39C6FA}"/>
                </a:ext>
              </a:extLst>
            </p:cNvPr>
            <p:cNvSpPr/>
            <p:nvPr/>
          </p:nvSpPr>
          <p:spPr>
            <a:xfrm>
              <a:off x="4832835" y="8103929"/>
              <a:ext cx="4648789" cy="1070466"/>
            </a:xfrm>
            <a:prstGeom prst="rect">
              <a:avLst/>
            </a:prstGeom>
            <a:noFill/>
            <a:ln w="381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DD53199A-7D4B-D34C-B8E1-5116B852E65B}"/>
              </a:ext>
            </a:extLst>
          </p:cNvPr>
          <p:cNvGrpSpPr/>
          <p:nvPr/>
        </p:nvGrpSpPr>
        <p:grpSpPr>
          <a:xfrm>
            <a:off x="1344870" y="7914388"/>
            <a:ext cx="3918317" cy="1317208"/>
            <a:chOff x="1066571" y="4392151"/>
            <a:chExt cx="3918317" cy="1317208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E540B977-962D-2F4A-87ED-8CF8040D4C15}"/>
                </a:ext>
              </a:extLst>
            </p:cNvPr>
            <p:cNvSpPr txBox="1"/>
            <p:nvPr/>
          </p:nvSpPr>
          <p:spPr>
            <a:xfrm>
              <a:off x="1066571" y="4392151"/>
              <a:ext cx="5437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WT</a:t>
              </a:r>
              <a:endParaRPr lang="en-GB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3313C6E7-AD73-8142-9EB8-F050CF254A57}"/>
                </a:ext>
              </a:extLst>
            </p:cNvPr>
            <p:cNvSpPr txBox="1"/>
            <p:nvPr/>
          </p:nvSpPr>
          <p:spPr>
            <a:xfrm>
              <a:off x="1546774" y="4392151"/>
              <a:ext cx="51809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KO</a:t>
              </a:r>
              <a:endParaRPr lang="en-GB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83E366ED-BC0F-A64D-8FFE-27639E75A7CE}"/>
                </a:ext>
              </a:extLst>
            </p:cNvPr>
            <p:cNvCxnSpPr>
              <a:cxnSpLocks/>
            </p:cNvCxnSpPr>
            <p:nvPr/>
          </p:nvCxnSpPr>
          <p:spPr>
            <a:xfrm>
              <a:off x="1098365" y="4765472"/>
              <a:ext cx="918752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735410E0-AEB9-F44C-A396-E808DAC4F2B5}"/>
                </a:ext>
              </a:extLst>
            </p:cNvPr>
            <p:cNvSpPr txBox="1"/>
            <p:nvPr/>
          </p:nvSpPr>
          <p:spPr>
            <a:xfrm>
              <a:off x="1262080" y="4833590"/>
              <a:ext cx="5437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Ctrl</a:t>
              </a:r>
              <a:endParaRPr lang="en-GB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6F46921F-34BB-F140-A188-E046D7C9E56F}"/>
                </a:ext>
              </a:extLst>
            </p:cNvPr>
            <p:cNvSpPr txBox="1"/>
            <p:nvPr/>
          </p:nvSpPr>
          <p:spPr>
            <a:xfrm>
              <a:off x="2017117" y="4392151"/>
              <a:ext cx="5437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WT</a:t>
              </a:r>
              <a:endParaRPr lang="en-GB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E1F3E9F0-8647-3148-BA53-C1EC643EE748}"/>
                </a:ext>
              </a:extLst>
            </p:cNvPr>
            <p:cNvSpPr txBox="1"/>
            <p:nvPr/>
          </p:nvSpPr>
          <p:spPr>
            <a:xfrm>
              <a:off x="2497320" y="4392151"/>
              <a:ext cx="51809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KO</a:t>
              </a:r>
              <a:endParaRPr lang="en-GB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8D72A5F7-2022-4B40-8420-24E0B148C1F5}"/>
                </a:ext>
              </a:extLst>
            </p:cNvPr>
            <p:cNvSpPr txBox="1"/>
            <p:nvPr/>
          </p:nvSpPr>
          <p:spPr>
            <a:xfrm>
              <a:off x="2138986" y="4833590"/>
              <a:ext cx="6207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BFA</a:t>
              </a:r>
              <a:endParaRPr lang="en-GB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BF534896-5C7A-F94F-BF28-19B64ADBBDF9}"/>
                </a:ext>
              </a:extLst>
            </p:cNvPr>
            <p:cNvSpPr txBox="1"/>
            <p:nvPr/>
          </p:nvSpPr>
          <p:spPr>
            <a:xfrm>
              <a:off x="3036048" y="4392151"/>
              <a:ext cx="5437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WT</a:t>
              </a:r>
              <a:endParaRPr lang="en-GB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370186B5-A481-6940-8D79-4E10F40F3982}"/>
                </a:ext>
              </a:extLst>
            </p:cNvPr>
            <p:cNvSpPr txBox="1"/>
            <p:nvPr/>
          </p:nvSpPr>
          <p:spPr>
            <a:xfrm>
              <a:off x="3516251" y="4392151"/>
              <a:ext cx="51809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KO</a:t>
              </a:r>
              <a:endParaRPr lang="en-GB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43F97992-62D1-2540-B267-C4469C935A2A}"/>
                </a:ext>
              </a:extLst>
            </p:cNvPr>
            <p:cNvSpPr txBox="1"/>
            <p:nvPr/>
          </p:nvSpPr>
          <p:spPr>
            <a:xfrm>
              <a:off x="3986594" y="4392151"/>
              <a:ext cx="5437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WT</a:t>
              </a:r>
              <a:endParaRPr lang="en-GB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B34EDEE4-D01A-7648-B2F9-5577401755F8}"/>
                </a:ext>
              </a:extLst>
            </p:cNvPr>
            <p:cNvSpPr txBox="1"/>
            <p:nvPr/>
          </p:nvSpPr>
          <p:spPr>
            <a:xfrm>
              <a:off x="4466797" y="4392151"/>
              <a:ext cx="51809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KO</a:t>
              </a:r>
              <a:endParaRPr lang="en-GB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949A3B1B-49C0-9648-A178-A911FFF9EC8B}"/>
                </a:ext>
              </a:extLst>
            </p:cNvPr>
            <p:cNvCxnSpPr>
              <a:cxnSpLocks/>
            </p:cNvCxnSpPr>
            <p:nvPr/>
          </p:nvCxnSpPr>
          <p:spPr>
            <a:xfrm>
              <a:off x="2069033" y="4765472"/>
              <a:ext cx="918752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37EBC418-F6B9-C04D-8661-065DB2BB12B7}"/>
                </a:ext>
              </a:extLst>
            </p:cNvPr>
            <p:cNvCxnSpPr>
              <a:cxnSpLocks/>
            </p:cNvCxnSpPr>
            <p:nvPr/>
          </p:nvCxnSpPr>
          <p:spPr>
            <a:xfrm>
              <a:off x="3067843" y="4765472"/>
              <a:ext cx="918752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8B50DB7F-F39A-4E4C-BBC5-E1FF2F5AF018}"/>
                </a:ext>
              </a:extLst>
            </p:cNvPr>
            <p:cNvCxnSpPr>
              <a:cxnSpLocks/>
            </p:cNvCxnSpPr>
            <p:nvPr/>
          </p:nvCxnSpPr>
          <p:spPr>
            <a:xfrm>
              <a:off x="4038512" y="4765472"/>
              <a:ext cx="918752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6FEE8030-D834-744C-8C2A-A3C679B8C758}"/>
                </a:ext>
              </a:extLst>
            </p:cNvPr>
            <p:cNvSpPr txBox="1"/>
            <p:nvPr/>
          </p:nvSpPr>
          <p:spPr>
            <a:xfrm>
              <a:off x="3273760" y="4833590"/>
              <a:ext cx="5437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Ctrl</a:t>
              </a:r>
              <a:endParaRPr lang="en-GB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BD82687B-CB6A-9E43-95C7-74DDF7ED2570}"/>
                </a:ext>
              </a:extLst>
            </p:cNvPr>
            <p:cNvSpPr txBox="1"/>
            <p:nvPr/>
          </p:nvSpPr>
          <p:spPr>
            <a:xfrm>
              <a:off x="4150666" y="4833590"/>
              <a:ext cx="6207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BFA</a:t>
              </a:r>
              <a:endParaRPr lang="en-GB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D37FDECD-7880-4B48-B5EF-B37177EE9354}"/>
                </a:ext>
              </a:extLst>
            </p:cNvPr>
            <p:cNvCxnSpPr>
              <a:cxnSpLocks/>
            </p:cNvCxnSpPr>
            <p:nvPr/>
          </p:nvCxnSpPr>
          <p:spPr>
            <a:xfrm>
              <a:off x="1098365" y="5314112"/>
              <a:ext cx="1859632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2AF4B264-B4DE-A847-89EC-31EBAB5537BD}"/>
                </a:ext>
              </a:extLst>
            </p:cNvPr>
            <p:cNvCxnSpPr>
              <a:cxnSpLocks/>
            </p:cNvCxnSpPr>
            <p:nvPr/>
          </p:nvCxnSpPr>
          <p:spPr>
            <a:xfrm>
              <a:off x="3095977" y="5314112"/>
              <a:ext cx="1859632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A6BA7C77-0FEE-F845-AC44-BA35BD6BE056}"/>
                </a:ext>
              </a:extLst>
            </p:cNvPr>
            <p:cNvSpPr txBox="1"/>
            <p:nvPr/>
          </p:nvSpPr>
          <p:spPr>
            <a:xfrm>
              <a:off x="1317383" y="5340027"/>
              <a:ext cx="124906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Cell lysate</a:t>
              </a:r>
              <a:endParaRPr lang="en-GB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CC708A5A-E40B-1E4C-9705-5C3E64B37709}"/>
                </a:ext>
              </a:extLst>
            </p:cNvPr>
            <p:cNvSpPr txBox="1"/>
            <p:nvPr/>
          </p:nvSpPr>
          <p:spPr>
            <a:xfrm>
              <a:off x="3484003" y="5340027"/>
              <a:ext cx="110799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Secreted</a:t>
              </a:r>
              <a:endParaRPr lang="en-GB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6FE8BD7F-C6CE-2D40-8B20-8A153306A7AA}"/>
              </a:ext>
            </a:extLst>
          </p:cNvPr>
          <p:cNvGrpSpPr/>
          <p:nvPr/>
        </p:nvGrpSpPr>
        <p:grpSpPr>
          <a:xfrm>
            <a:off x="1344870" y="3497133"/>
            <a:ext cx="3918317" cy="1317208"/>
            <a:chOff x="1066571" y="4392151"/>
            <a:chExt cx="3918317" cy="1317208"/>
          </a:xfrm>
        </p:grpSpPr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060DCE7C-D3BA-3140-8337-048943606420}"/>
                </a:ext>
              </a:extLst>
            </p:cNvPr>
            <p:cNvSpPr txBox="1"/>
            <p:nvPr/>
          </p:nvSpPr>
          <p:spPr>
            <a:xfrm>
              <a:off x="1066571" y="4392151"/>
              <a:ext cx="5437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WT</a:t>
              </a:r>
              <a:endParaRPr lang="en-GB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D0BEB904-000A-2346-883B-3905F3D3A9E0}"/>
                </a:ext>
              </a:extLst>
            </p:cNvPr>
            <p:cNvSpPr txBox="1"/>
            <p:nvPr/>
          </p:nvSpPr>
          <p:spPr>
            <a:xfrm>
              <a:off x="1546774" y="4392151"/>
              <a:ext cx="51809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KO</a:t>
              </a:r>
              <a:endParaRPr lang="en-GB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7799EDD2-B082-2344-A159-3EED1CEF017D}"/>
                </a:ext>
              </a:extLst>
            </p:cNvPr>
            <p:cNvCxnSpPr>
              <a:cxnSpLocks/>
            </p:cNvCxnSpPr>
            <p:nvPr/>
          </p:nvCxnSpPr>
          <p:spPr>
            <a:xfrm>
              <a:off x="1098365" y="4765472"/>
              <a:ext cx="918752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08C64FDF-A195-1141-BB90-CBE5F6E639EA}"/>
                </a:ext>
              </a:extLst>
            </p:cNvPr>
            <p:cNvSpPr txBox="1"/>
            <p:nvPr/>
          </p:nvSpPr>
          <p:spPr>
            <a:xfrm>
              <a:off x="1262080" y="4833590"/>
              <a:ext cx="5437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Ctrl</a:t>
              </a:r>
              <a:endParaRPr lang="en-GB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772D55BD-2078-134F-9338-196ABF5EE329}"/>
                </a:ext>
              </a:extLst>
            </p:cNvPr>
            <p:cNvSpPr txBox="1"/>
            <p:nvPr/>
          </p:nvSpPr>
          <p:spPr>
            <a:xfrm>
              <a:off x="2017117" y="4392151"/>
              <a:ext cx="5437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WT</a:t>
              </a:r>
              <a:endParaRPr lang="en-GB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9CDB6AA3-8012-9244-ACC7-C4E0FFC4F5FB}"/>
                </a:ext>
              </a:extLst>
            </p:cNvPr>
            <p:cNvSpPr txBox="1"/>
            <p:nvPr/>
          </p:nvSpPr>
          <p:spPr>
            <a:xfrm>
              <a:off x="2497320" y="4392151"/>
              <a:ext cx="51809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KO</a:t>
              </a:r>
              <a:endParaRPr lang="en-GB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BF6ACD27-26FC-AD42-A30C-92E6F937FCA9}"/>
                </a:ext>
              </a:extLst>
            </p:cNvPr>
            <p:cNvSpPr txBox="1"/>
            <p:nvPr/>
          </p:nvSpPr>
          <p:spPr>
            <a:xfrm>
              <a:off x="2138986" y="4833590"/>
              <a:ext cx="6207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BFA</a:t>
              </a:r>
              <a:endParaRPr lang="en-GB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64706226-837A-D84B-8750-14EB08A61B85}"/>
                </a:ext>
              </a:extLst>
            </p:cNvPr>
            <p:cNvSpPr txBox="1"/>
            <p:nvPr/>
          </p:nvSpPr>
          <p:spPr>
            <a:xfrm>
              <a:off x="3036048" y="4392151"/>
              <a:ext cx="5437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WT</a:t>
              </a:r>
              <a:endParaRPr lang="en-GB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8FF1736B-CD6C-0C48-AE6C-7F4E2461C8D9}"/>
                </a:ext>
              </a:extLst>
            </p:cNvPr>
            <p:cNvSpPr txBox="1"/>
            <p:nvPr/>
          </p:nvSpPr>
          <p:spPr>
            <a:xfrm>
              <a:off x="3516251" y="4392151"/>
              <a:ext cx="51809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KO</a:t>
              </a:r>
              <a:endParaRPr lang="en-GB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FDDFD11D-6E5B-394A-8F9C-9BEE4B68E38B}"/>
                </a:ext>
              </a:extLst>
            </p:cNvPr>
            <p:cNvSpPr txBox="1"/>
            <p:nvPr/>
          </p:nvSpPr>
          <p:spPr>
            <a:xfrm>
              <a:off x="3986594" y="4392151"/>
              <a:ext cx="5437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WT</a:t>
              </a:r>
              <a:endParaRPr lang="en-GB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713A7DFA-59C4-004F-82D8-10DE89A12BCA}"/>
                </a:ext>
              </a:extLst>
            </p:cNvPr>
            <p:cNvSpPr txBox="1"/>
            <p:nvPr/>
          </p:nvSpPr>
          <p:spPr>
            <a:xfrm>
              <a:off x="4466797" y="4392151"/>
              <a:ext cx="51809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KO</a:t>
              </a:r>
              <a:endParaRPr lang="en-GB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1B9D175C-F46E-1D41-9B1F-29B083552122}"/>
                </a:ext>
              </a:extLst>
            </p:cNvPr>
            <p:cNvCxnSpPr>
              <a:cxnSpLocks/>
            </p:cNvCxnSpPr>
            <p:nvPr/>
          </p:nvCxnSpPr>
          <p:spPr>
            <a:xfrm>
              <a:off x="2069033" y="4765472"/>
              <a:ext cx="918752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25F48485-9A5E-BC40-A0F4-C53D5484CCDD}"/>
                </a:ext>
              </a:extLst>
            </p:cNvPr>
            <p:cNvCxnSpPr>
              <a:cxnSpLocks/>
            </p:cNvCxnSpPr>
            <p:nvPr/>
          </p:nvCxnSpPr>
          <p:spPr>
            <a:xfrm>
              <a:off x="3067843" y="4765472"/>
              <a:ext cx="918752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942E03A4-1D5E-B843-89DA-5B000744C85C}"/>
                </a:ext>
              </a:extLst>
            </p:cNvPr>
            <p:cNvCxnSpPr>
              <a:cxnSpLocks/>
            </p:cNvCxnSpPr>
            <p:nvPr/>
          </p:nvCxnSpPr>
          <p:spPr>
            <a:xfrm>
              <a:off x="4038512" y="4765472"/>
              <a:ext cx="918752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25ACA038-6D9E-5044-BD10-9AED8860D679}"/>
                </a:ext>
              </a:extLst>
            </p:cNvPr>
            <p:cNvSpPr txBox="1"/>
            <p:nvPr/>
          </p:nvSpPr>
          <p:spPr>
            <a:xfrm>
              <a:off x="3273760" y="4833590"/>
              <a:ext cx="5437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Ctrl</a:t>
              </a:r>
              <a:endParaRPr lang="en-GB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71D89846-B822-4F4E-8B73-77CA6701E275}"/>
                </a:ext>
              </a:extLst>
            </p:cNvPr>
            <p:cNvSpPr txBox="1"/>
            <p:nvPr/>
          </p:nvSpPr>
          <p:spPr>
            <a:xfrm>
              <a:off x="4150666" y="4833590"/>
              <a:ext cx="6207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BFA</a:t>
              </a:r>
              <a:endParaRPr lang="en-GB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98B29F41-4CEB-A94F-8F76-26706C1B5943}"/>
                </a:ext>
              </a:extLst>
            </p:cNvPr>
            <p:cNvCxnSpPr>
              <a:cxnSpLocks/>
            </p:cNvCxnSpPr>
            <p:nvPr/>
          </p:nvCxnSpPr>
          <p:spPr>
            <a:xfrm>
              <a:off x="1098365" y="5314112"/>
              <a:ext cx="1859632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A3CD3B2F-ACBE-8243-AE17-9E4205236FE3}"/>
                </a:ext>
              </a:extLst>
            </p:cNvPr>
            <p:cNvCxnSpPr>
              <a:cxnSpLocks/>
            </p:cNvCxnSpPr>
            <p:nvPr/>
          </p:nvCxnSpPr>
          <p:spPr>
            <a:xfrm>
              <a:off x="3095977" y="5314112"/>
              <a:ext cx="1859632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E5488643-B018-1646-847D-42498E55C75B}"/>
                </a:ext>
              </a:extLst>
            </p:cNvPr>
            <p:cNvSpPr txBox="1"/>
            <p:nvPr/>
          </p:nvSpPr>
          <p:spPr>
            <a:xfrm>
              <a:off x="1317383" y="5340027"/>
              <a:ext cx="124906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Cell lysate</a:t>
              </a:r>
              <a:endParaRPr lang="en-GB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A4763FD8-E66C-1546-BEE8-4BADC28FC857}"/>
                </a:ext>
              </a:extLst>
            </p:cNvPr>
            <p:cNvSpPr txBox="1"/>
            <p:nvPr/>
          </p:nvSpPr>
          <p:spPr>
            <a:xfrm>
              <a:off x="3484003" y="5340027"/>
              <a:ext cx="110799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Secreted</a:t>
              </a:r>
              <a:endParaRPr lang="en-GB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541317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68</TotalTime>
  <Words>70</Words>
  <Application>Microsoft Macintosh PowerPoint</Application>
  <PresentationFormat>A4 Paper (210x297 mm)</PresentationFormat>
  <Paragraphs>38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Felix Campelo</dc:creator>
  <cp:lastModifiedBy>Felix Campelo</cp:lastModifiedBy>
  <cp:revision>4</cp:revision>
  <dcterms:created xsi:type="dcterms:W3CDTF">2023-03-07T15:05:47Z</dcterms:created>
  <dcterms:modified xsi:type="dcterms:W3CDTF">2024-02-02T09:50:09Z</dcterms:modified>
</cp:coreProperties>
</file>