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80" r:id="rId2"/>
    <p:sldId id="278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7" r:id="rId40"/>
    <p:sldId id="299" r:id="rId41"/>
    <p:sldId id="300" r:id="rId42"/>
    <p:sldId id="303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296" r:id="rId53"/>
    <p:sldId id="305" r:id="rId54"/>
    <p:sldId id="304" r:id="rId55"/>
    <p:sldId id="306" r:id="rId56"/>
    <p:sldId id="30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B0EC-3CB1-4304-95E7-645F6D7C23E0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3B3FA-D364-408A-9BBE-61BFA73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3B3FA-D364-408A-9BBE-61BFA73C95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9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4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0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0044-175F-4C4D-B129-4B731E98D4AA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E0EC-AFC4-4969-A68F-9BA6CD8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7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klug\Documents\Data\Electrophysiology\Raw Data\Images\20140912\M1 10X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6684" y="1828765"/>
            <a:ext cx="5757150" cy="43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28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</a:t>
            </a:r>
            <a:r>
              <a:rPr lang="en-US" dirty="0" err="1" smtClean="0"/>
              <a:t>mCherry</a:t>
            </a:r>
            <a:r>
              <a:rPr lang="en-US" dirty="0" smtClean="0"/>
              <a:t> Positive Neurons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352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12081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3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83"/>
            <a:ext cx="9115168" cy="506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3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650"/>
            <a:ext cx="9144000" cy="553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2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8401"/>
            <a:ext cx="91073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7450" y="37338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10µM </a:t>
            </a:r>
            <a:r>
              <a:rPr lang="en-US" dirty="0" err="1" smtClean="0"/>
              <a:t>Quinpirole</a:t>
            </a:r>
            <a:r>
              <a:rPr lang="en-US" dirty="0" smtClean="0"/>
              <a:t> (D2 agonist) </a:t>
            </a:r>
          </a:p>
          <a:p>
            <a:pPr algn="ctr"/>
            <a:r>
              <a:rPr lang="en-US" dirty="0" smtClean="0"/>
              <a:t>Wash in 8min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4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6" y="2295593"/>
            <a:ext cx="9166746" cy="45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0381"/>
            <a:ext cx="9144000" cy="478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11716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652"/>
            <a:ext cx="9143999" cy="45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6576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6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1951954"/>
            <a:ext cx="9170158" cy="49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64183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6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859"/>
            <a:ext cx="9144000" cy="483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64183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6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692422"/>
            <a:ext cx="9130352" cy="41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364183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klug\Documents\Data\Electrophysiology\Raw Data\Images\20140912\M1 DIC Channel layer 5b patche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955" y="2636082"/>
            <a:ext cx="4576836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jklug\Documents\Data\Electrophysiology\Raw Data\Images\20140912\M1 mCherry Channel layer 5b patch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9119" y="2636082"/>
            <a:ext cx="4576836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228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</a:t>
            </a:r>
            <a:r>
              <a:rPr lang="en-US" dirty="0" err="1" smtClean="0"/>
              <a:t>mCherry</a:t>
            </a:r>
            <a:r>
              <a:rPr lang="en-US" dirty="0" smtClean="0"/>
              <a:t> Positive Neurons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8291" y="858293"/>
            <a:ext cx="205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Patched M1 Cell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3618" y="151233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10300" y="152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mCherry</a:t>
            </a:r>
            <a:r>
              <a:rPr lang="en-US" dirty="0" smtClean="0"/>
              <a:t>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7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660"/>
            <a:ext cx="9143999" cy="44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64183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4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2670185"/>
            <a:ext cx="9128234" cy="417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64183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6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415"/>
            <a:ext cx="9144000" cy="48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367336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8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357"/>
            <a:ext cx="9165021" cy="47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367336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8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22"/>
            <a:ext cx="9144000" cy="458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10335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10uM </a:t>
            </a:r>
            <a:r>
              <a:rPr lang="en-US" dirty="0" err="1" smtClean="0"/>
              <a:t>Quinpirole</a:t>
            </a:r>
            <a:r>
              <a:rPr lang="en-US" dirty="0" smtClean="0"/>
              <a:t>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67336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+500pA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6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25788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1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981"/>
            <a:ext cx="9124950" cy="432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9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177"/>
            <a:ext cx="9143999" cy="45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531" y="3673365"/>
            <a:ext cx="118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+100pA</a:t>
            </a:r>
          </a:p>
          <a:p>
            <a:r>
              <a:rPr lang="en-US" dirty="0" smtClean="0"/>
              <a:t>+50pA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1"/>
            <a:ext cx="912747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+150pA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1889194"/>
            <a:ext cx="9115567" cy="49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+200pA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klug\Documents\Data\Electrophysiology\Raw Data\Images\20140912\M1 cell patched electrode placement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9199" y="1066799"/>
            <a:ext cx="66294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2859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2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984"/>
            <a:ext cx="9144000" cy="478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+250pA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69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2573"/>
            <a:ext cx="9143999" cy="481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+300pA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6414"/>
            <a:ext cx="9143999" cy="48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+350pA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7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384986"/>
            <a:ext cx="9126940" cy="547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+400pA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2424546"/>
            <a:ext cx="9144000" cy="44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1033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Wash 20min IV -250pA to +400pA +50pA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08531" y="3673365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+450pA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95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18279"/>
              </p:ext>
            </p:extLst>
          </p:nvPr>
        </p:nvGraphicFramePr>
        <p:xfrm>
          <a:off x="3352800" y="1676400"/>
          <a:ext cx="2971800" cy="43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Prism 6" r:id="rId3" imgW="2286862" imgH="3328183" progId="Prism6.Document">
                  <p:embed/>
                </p:oleObj>
              </mc:Choice>
              <mc:Fallback>
                <p:oleObj name="Prism 6" r:id="rId3" imgW="2286862" imgH="332818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676400"/>
                        <a:ext cx="2971800" cy="432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103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288" y="4724400"/>
            <a:ext cx="157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Membrane inward rectification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Steady State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7356"/>
              </p:ext>
            </p:extLst>
          </p:nvPr>
        </p:nvGraphicFramePr>
        <p:xfrm>
          <a:off x="1284288" y="223838"/>
          <a:ext cx="6577012" cy="641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Prism 6" r:id="rId3" imgW="6577159" imgH="6412543" progId="Prism6.Document">
                  <p:embed/>
                </p:oleObj>
              </mc:Choice>
              <mc:Fallback>
                <p:oleObj name="Prism 6" r:id="rId3" imgW="6577159" imgH="6412543" progId="Prism6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23838"/>
                        <a:ext cx="6577012" cy="641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370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 </a:t>
            </a:r>
            <a:r>
              <a:rPr lang="en-US" dirty="0" err="1" smtClean="0"/>
              <a:t>Ih</a:t>
            </a:r>
            <a:r>
              <a:rPr lang="en-US" dirty="0" smtClean="0"/>
              <a:t> current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99711"/>
              </p:ext>
            </p:extLst>
          </p:nvPr>
        </p:nvGraphicFramePr>
        <p:xfrm>
          <a:off x="1284288" y="223838"/>
          <a:ext cx="6577012" cy="641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Prism 6" r:id="rId3" imgW="6577159" imgH="6412543" progId="Prism6.Document">
                  <p:embed/>
                </p:oleObj>
              </mc:Choice>
              <mc:Fallback>
                <p:oleObj name="Prism 6" r:id="rId3" imgW="6577159" imgH="6412543" progId="Prism6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23838"/>
                        <a:ext cx="6577012" cy="641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44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13582"/>
              </p:ext>
            </p:extLst>
          </p:nvPr>
        </p:nvGraphicFramePr>
        <p:xfrm>
          <a:off x="2571750" y="1397000"/>
          <a:ext cx="39989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Prism 6" r:id="rId3" imgW="6778114" imgH="6888306" progId="Prism6.Document">
                  <p:embed/>
                </p:oleObj>
              </mc:Choice>
              <mc:Fallback>
                <p:oleObj name="Prism 6" r:id="rId3" imgW="6778114" imgH="6888306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0" y="1397000"/>
                        <a:ext cx="39989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457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Ih</a:t>
            </a:r>
            <a:r>
              <a:rPr lang="en-US" dirty="0" smtClean="0"/>
              <a:t> Current 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104"/>
            <a:ext cx="9144000" cy="60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2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Ih</a:t>
            </a:r>
            <a:r>
              <a:rPr lang="en-US" dirty="0" smtClean="0"/>
              <a:t>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34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37192"/>
              </p:ext>
            </p:extLst>
          </p:nvPr>
        </p:nvGraphicFramePr>
        <p:xfrm>
          <a:off x="3414713" y="1841500"/>
          <a:ext cx="2314575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Prism 6" r:id="rId3" imgW="2314232" imgH="3172957" progId="Prism6.Document">
                  <p:embed/>
                </p:oleObj>
              </mc:Choice>
              <mc:Fallback>
                <p:oleObj name="Prism 6" r:id="rId3" imgW="2314232" imgH="317295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13" y="1841500"/>
                        <a:ext cx="2314575" cy="317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96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327066"/>
              </p:ext>
            </p:extLst>
          </p:nvPr>
        </p:nvGraphicFramePr>
        <p:xfrm>
          <a:off x="1143000" y="2209800"/>
          <a:ext cx="2314575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Prism 6" r:id="rId3" imgW="2314232" imgH="3172957" progId="Prism6.Document">
                  <p:embed/>
                </p:oleObj>
              </mc:Choice>
              <mc:Fallback>
                <p:oleObj name="Prism 6" r:id="rId3" imgW="2314232" imgH="317295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209800"/>
                        <a:ext cx="2314575" cy="317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651895"/>
              </p:ext>
            </p:extLst>
          </p:nvPr>
        </p:nvGraphicFramePr>
        <p:xfrm>
          <a:off x="3886200" y="2133600"/>
          <a:ext cx="22780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Prism 6" r:id="rId5" imgW="2277858" imgH="3172957" progId="Prism6.Document">
                  <p:embed/>
                </p:oleObj>
              </mc:Choice>
              <mc:Fallback>
                <p:oleObj name="Prism 6" r:id="rId5" imgW="2277858" imgH="3172957" progId="Prism6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22780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311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586604"/>
              </p:ext>
            </p:extLst>
          </p:nvPr>
        </p:nvGraphicFramePr>
        <p:xfrm>
          <a:off x="1371600" y="-129528"/>
          <a:ext cx="6553200" cy="695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Prism 6" r:id="rId3" imgW="6485684" imgH="6883984" progId="Prism6.Document">
                  <p:embed/>
                </p:oleObj>
              </mc:Choice>
              <mc:Fallback>
                <p:oleObj name="Prism 6" r:id="rId3" imgW="6485684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-129528"/>
                        <a:ext cx="6553200" cy="695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830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7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573706"/>
              </p:ext>
            </p:extLst>
          </p:nvPr>
        </p:nvGraphicFramePr>
        <p:xfrm>
          <a:off x="2659063" y="1397000"/>
          <a:ext cx="38242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Prism 6" r:id="rId3" imgW="6476321" imgH="6883984" progId="Prism6.Document">
                  <p:embed/>
                </p:oleObj>
              </mc:Choice>
              <mc:Fallback>
                <p:oleObj name="Prism 6" r:id="rId3" imgW="6476321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9063" y="1397000"/>
                        <a:ext cx="38242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424934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+50pA 1</a:t>
            </a:r>
            <a:r>
              <a:rPr lang="en-US" baseline="30000" dirty="0" smtClean="0"/>
              <a:t>st</a:t>
            </a:r>
            <a:r>
              <a:rPr lang="en-US" dirty="0" smtClean="0"/>
              <a:t>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01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928134"/>
              </p:ext>
            </p:extLst>
          </p:nvPr>
        </p:nvGraphicFramePr>
        <p:xfrm>
          <a:off x="2659063" y="1397000"/>
          <a:ext cx="38242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Prism 6" r:id="rId3" imgW="6476321" imgH="6883984" progId="Prism6.Document">
                  <p:embed/>
                </p:oleObj>
              </mc:Choice>
              <mc:Fallback>
                <p:oleObj name="Prism 6" r:id="rId3" imgW="6476321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9063" y="1397000"/>
                        <a:ext cx="38242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+100pA 2nd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97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59889"/>
              </p:ext>
            </p:extLst>
          </p:nvPr>
        </p:nvGraphicFramePr>
        <p:xfrm>
          <a:off x="2659063" y="1397000"/>
          <a:ext cx="38242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Prism 6" r:id="rId3" imgW="6476321" imgH="6883984" progId="Prism6.Document">
                  <p:embed/>
                </p:oleObj>
              </mc:Choice>
              <mc:Fallback>
                <p:oleObj name="Prism 6" r:id="rId3" imgW="6476321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9063" y="1397000"/>
                        <a:ext cx="38242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+150pA 3</a:t>
            </a:r>
            <a:r>
              <a:rPr lang="en-US" baseline="30000" dirty="0" smtClean="0"/>
              <a:t>rd</a:t>
            </a:r>
            <a:r>
              <a:rPr lang="en-US" dirty="0" smtClean="0"/>
              <a:t>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91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41505"/>
              </p:ext>
            </p:extLst>
          </p:nvPr>
        </p:nvGraphicFramePr>
        <p:xfrm>
          <a:off x="2681288" y="1397000"/>
          <a:ext cx="3781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Prism 6" r:id="rId3" imgW="6403213" imgH="6883984" progId="Prism6.Document">
                  <p:embed/>
                </p:oleObj>
              </mc:Choice>
              <mc:Fallback>
                <p:oleObj name="Prism 6" r:id="rId3" imgW="6403213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1397000"/>
                        <a:ext cx="3781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+200pA 4th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15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69176"/>
              </p:ext>
            </p:extLst>
          </p:nvPr>
        </p:nvGraphicFramePr>
        <p:xfrm>
          <a:off x="2681288" y="1397000"/>
          <a:ext cx="3781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Prism 6" r:id="rId3" imgW="6403213" imgH="6883984" progId="Prism6.Document">
                  <p:embed/>
                </p:oleObj>
              </mc:Choice>
              <mc:Fallback>
                <p:oleObj name="Prism 6" r:id="rId3" imgW="6403213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1397000"/>
                        <a:ext cx="3781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+250pA </a:t>
            </a:r>
            <a:r>
              <a:rPr lang="en-US" dirty="0"/>
              <a:t>5</a:t>
            </a:r>
            <a:r>
              <a:rPr lang="en-US" dirty="0" smtClean="0"/>
              <a:t>th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01189"/>
              </p:ext>
            </p:extLst>
          </p:nvPr>
        </p:nvGraphicFramePr>
        <p:xfrm>
          <a:off x="2681288" y="1397000"/>
          <a:ext cx="3781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Prism 6" r:id="rId3" imgW="6403213" imgH="6883984" progId="Prism6.Document">
                  <p:embed/>
                </p:oleObj>
              </mc:Choice>
              <mc:Fallback>
                <p:oleObj name="Prism 6" r:id="rId3" imgW="6403213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1397000"/>
                        <a:ext cx="3781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+300pA 6th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8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625"/>
            <a:ext cx="9144000" cy="56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232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Ih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6333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Intrinsic Burst Type Cell (IB)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3117163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65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30063"/>
              </p:ext>
            </p:extLst>
          </p:nvPr>
        </p:nvGraphicFramePr>
        <p:xfrm>
          <a:off x="2681288" y="1397000"/>
          <a:ext cx="3781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Prism 6" r:id="rId3" imgW="6403213" imgH="6883984" progId="Prism6.Document">
                  <p:embed/>
                </p:oleObj>
              </mc:Choice>
              <mc:Fallback>
                <p:oleObj name="Prism 6" r:id="rId3" imgW="6403213" imgH="68839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88" y="1397000"/>
                        <a:ext cx="3781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3833" y="63959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+350pA </a:t>
            </a:r>
            <a:r>
              <a:rPr lang="en-US" dirty="0"/>
              <a:t>7</a:t>
            </a:r>
            <a:r>
              <a:rPr lang="en-US" dirty="0" smtClean="0"/>
              <a:t>th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4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6015"/>
              </p:ext>
            </p:extLst>
          </p:nvPr>
        </p:nvGraphicFramePr>
        <p:xfrm>
          <a:off x="2687638" y="1397000"/>
          <a:ext cx="37687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Prism 6" r:id="rId3" imgW="6476321" imgH="6984467" progId="Prism6.Document">
                  <p:embed/>
                </p:oleObj>
              </mc:Choice>
              <mc:Fallback>
                <p:oleObj name="Prism 6" r:id="rId3" imgW="6476321" imgH="698446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7638" y="1397000"/>
                        <a:ext cx="37687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504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5Hz 2.5ms pulse width</a:t>
            </a:r>
            <a:endParaRPr 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1073151"/>
            <a:ext cx="9151883" cy="423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02023"/>
            <a:ext cx="9151883" cy="10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60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1752600"/>
            <a:ext cx="9144000" cy="311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5410200"/>
            <a:ext cx="91319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5Hz 10ms pulse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56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5039" y="34162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20Hz 2.5ms pulse width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23947" cy="310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119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03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039" y="34162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20Hz 10ms pulse width</a:t>
            </a:r>
            <a:endParaRPr 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2209800"/>
            <a:ext cx="9119937" cy="310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3277"/>
            <a:ext cx="9143999" cy="38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91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91177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5039" y="34162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Opto</a:t>
            </a:r>
            <a:r>
              <a:rPr lang="en-US" dirty="0" smtClean="0"/>
              <a:t> 500ms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2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1803362"/>
            <a:ext cx="9152238" cy="50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" y="2133857"/>
            <a:ext cx="9057503" cy="47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+150pA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3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" y="1713781"/>
            <a:ext cx="9129583" cy="5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+200pA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9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146"/>
            <a:ext cx="9143999" cy="50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1033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D1CRE M1 layer 5 cell </a:t>
            </a:r>
          </a:p>
          <a:p>
            <a:pPr algn="ctr"/>
            <a:r>
              <a:rPr lang="en-US" dirty="0" smtClean="0"/>
              <a:t>Baseline IV -250pA to +400pA +50pA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3628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+250pA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615</Words>
  <Application>Microsoft Office PowerPoint</Application>
  <PresentationFormat>On-screen Show (4:3)</PresentationFormat>
  <Paragraphs>117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GraphPad Prism 6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jklug</dc:creator>
  <cp:lastModifiedBy>jklug</cp:lastModifiedBy>
  <cp:revision>32</cp:revision>
  <dcterms:created xsi:type="dcterms:W3CDTF">2014-09-14T22:46:20Z</dcterms:created>
  <dcterms:modified xsi:type="dcterms:W3CDTF">2014-09-15T04:55:31Z</dcterms:modified>
</cp:coreProperties>
</file>