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86" d="100"/>
          <a:sy n="86" d="100"/>
        </p:scale>
        <p:origin x="562" y="5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1AC713-690C-4913-BC99-EDC4F344D189}"/>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E34DBCEE-8682-4B2A-8BD9-39D2C8DE635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3F303CCA-F2A2-46A3-A3BF-15EF3A2E85C7}"/>
              </a:ext>
            </a:extLst>
          </p:cNvPr>
          <p:cNvSpPr>
            <a:spLocks noGrp="1"/>
          </p:cNvSpPr>
          <p:nvPr>
            <p:ph type="dt" sz="half" idx="10"/>
          </p:nvPr>
        </p:nvSpPr>
        <p:spPr/>
        <p:txBody>
          <a:bodyPr/>
          <a:lstStyle/>
          <a:p>
            <a:fld id="{DB1BA8CC-5F93-4744-AA63-D0A3736C956E}" type="datetimeFigureOut">
              <a:rPr lang="en-US" smtClean="0"/>
              <a:t>2/21/2026</a:t>
            </a:fld>
            <a:endParaRPr lang="en-US"/>
          </a:p>
        </p:txBody>
      </p:sp>
      <p:sp>
        <p:nvSpPr>
          <p:cNvPr id="5" name="Footer Placeholder 4">
            <a:extLst>
              <a:ext uri="{FF2B5EF4-FFF2-40B4-BE49-F238E27FC236}">
                <a16:creationId xmlns:a16="http://schemas.microsoft.com/office/drawing/2014/main" id="{172FF60A-E23E-4226-9804-C95F564DACA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7B030FC-50FC-49B4-BA5E-2BFCFBE5C121}"/>
              </a:ext>
            </a:extLst>
          </p:cNvPr>
          <p:cNvSpPr>
            <a:spLocks noGrp="1"/>
          </p:cNvSpPr>
          <p:nvPr>
            <p:ph type="sldNum" sz="quarter" idx="12"/>
          </p:nvPr>
        </p:nvSpPr>
        <p:spPr/>
        <p:txBody>
          <a:bodyPr/>
          <a:lstStyle/>
          <a:p>
            <a:fld id="{5B0781CF-1D82-4786-8EF4-CE40A8D0527F}" type="slidenum">
              <a:rPr lang="en-US" smtClean="0"/>
              <a:t>‹#›</a:t>
            </a:fld>
            <a:endParaRPr lang="en-US"/>
          </a:p>
        </p:txBody>
      </p:sp>
    </p:spTree>
    <p:extLst>
      <p:ext uri="{BB962C8B-B14F-4D97-AF65-F5344CB8AC3E}">
        <p14:creationId xmlns:p14="http://schemas.microsoft.com/office/powerpoint/2010/main" val="39114772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99B2EC-C592-42A7-BD75-8FC84F7614D6}"/>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BAFEE795-BA6B-45A4-A1B4-A43E4678DFF9}"/>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7C581F4-74FE-4F6D-ABD3-92A34100F2AE}"/>
              </a:ext>
            </a:extLst>
          </p:cNvPr>
          <p:cNvSpPr>
            <a:spLocks noGrp="1"/>
          </p:cNvSpPr>
          <p:nvPr>
            <p:ph type="dt" sz="half" idx="10"/>
          </p:nvPr>
        </p:nvSpPr>
        <p:spPr/>
        <p:txBody>
          <a:bodyPr/>
          <a:lstStyle/>
          <a:p>
            <a:fld id="{DB1BA8CC-5F93-4744-AA63-D0A3736C956E}" type="datetimeFigureOut">
              <a:rPr lang="en-US" smtClean="0"/>
              <a:t>2/21/2026</a:t>
            </a:fld>
            <a:endParaRPr lang="en-US"/>
          </a:p>
        </p:txBody>
      </p:sp>
      <p:sp>
        <p:nvSpPr>
          <p:cNvPr id="5" name="Footer Placeholder 4">
            <a:extLst>
              <a:ext uri="{FF2B5EF4-FFF2-40B4-BE49-F238E27FC236}">
                <a16:creationId xmlns:a16="http://schemas.microsoft.com/office/drawing/2014/main" id="{BC99AA84-C02A-4107-A4CB-D7CE1620CFC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F18EA2F-752D-41F0-8F3C-43B2142B256F}"/>
              </a:ext>
            </a:extLst>
          </p:cNvPr>
          <p:cNvSpPr>
            <a:spLocks noGrp="1"/>
          </p:cNvSpPr>
          <p:nvPr>
            <p:ph type="sldNum" sz="quarter" idx="12"/>
          </p:nvPr>
        </p:nvSpPr>
        <p:spPr/>
        <p:txBody>
          <a:bodyPr/>
          <a:lstStyle/>
          <a:p>
            <a:fld id="{5B0781CF-1D82-4786-8EF4-CE40A8D0527F}" type="slidenum">
              <a:rPr lang="en-US" smtClean="0"/>
              <a:t>‹#›</a:t>
            </a:fld>
            <a:endParaRPr lang="en-US"/>
          </a:p>
        </p:txBody>
      </p:sp>
    </p:spTree>
    <p:extLst>
      <p:ext uri="{BB962C8B-B14F-4D97-AF65-F5344CB8AC3E}">
        <p14:creationId xmlns:p14="http://schemas.microsoft.com/office/powerpoint/2010/main" val="8741141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02A9B87-E720-4C75-AA35-8B411C26ACD9}"/>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4657D210-87A8-42BC-8F7D-CCC46BD7712F}"/>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AE5F7DE-D414-4537-A885-AAFFFB72763C}"/>
              </a:ext>
            </a:extLst>
          </p:cNvPr>
          <p:cNvSpPr>
            <a:spLocks noGrp="1"/>
          </p:cNvSpPr>
          <p:nvPr>
            <p:ph type="dt" sz="half" idx="10"/>
          </p:nvPr>
        </p:nvSpPr>
        <p:spPr/>
        <p:txBody>
          <a:bodyPr/>
          <a:lstStyle/>
          <a:p>
            <a:fld id="{DB1BA8CC-5F93-4744-AA63-D0A3736C956E}" type="datetimeFigureOut">
              <a:rPr lang="en-US" smtClean="0"/>
              <a:t>2/21/2026</a:t>
            </a:fld>
            <a:endParaRPr lang="en-US"/>
          </a:p>
        </p:txBody>
      </p:sp>
      <p:sp>
        <p:nvSpPr>
          <p:cNvPr id="5" name="Footer Placeholder 4">
            <a:extLst>
              <a:ext uri="{FF2B5EF4-FFF2-40B4-BE49-F238E27FC236}">
                <a16:creationId xmlns:a16="http://schemas.microsoft.com/office/drawing/2014/main" id="{B04AEFC5-B69B-4BF6-BEC0-B47AD92199D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6CAFC10-70E6-4095-803D-B573E69B99B3}"/>
              </a:ext>
            </a:extLst>
          </p:cNvPr>
          <p:cNvSpPr>
            <a:spLocks noGrp="1"/>
          </p:cNvSpPr>
          <p:nvPr>
            <p:ph type="sldNum" sz="quarter" idx="12"/>
          </p:nvPr>
        </p:nvSpPr>
        <p:spPr/>
        <p:txBody>
          <a:bodyPr/>
          <a:lstStyle/>
          <a:p>
            <a:fld id="{5B0781CF-1D82-4786-8EF4-CE40A8D0527F}" type="slidenum">
              <a:rPr lang="en-US" smtClean="0"/>
              <a:t>‹#›</a:t>
            </a:fld>
            <a:endParaRPr lang="en-US"/>
          </a:p>
        </p:txBody>
      </p:sp>
    </p:spTree>
    <p:extLst>
      <p:ext uri="{BB962C8B-B14F-4D97-AF65-F5344CB8AC3E}">
        <p14:creationId xmlns:p14="http://schemas.microsoft.com/office/powerpoint/2010/main" val="3581130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79943D-C9EE-45B6-BC79-023DD8F9F16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7DC5BE7-4939-49D2-8128-7600C9613074}"/>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9AD4097-66A4-4C88-8464-DDF6EC529118}"/>
              </a:ext>
            </a:extLst>
          </p:cNvPr>
          <p:cNvSpPr>
            <a:spLocks noGrp="1"/>
          </p:cNvSpPr>
          <p:nvPr>
            <p:ph type="dt" sz="half" idx="10"/>
          </p:nvPr>
        </p:nvSpPr>
        <p:spPr/>
        <p:txBody>
          <a:bodyPr/>
          <a:lstStyle/>
          <a:p>
            <a:fld id="{DB1BA8CC-5F93-4744-AA63-D0A3736C956E}" type="datetimeFigureOut">
              <a:rPr lang="en-US" smtClean="0"/>
              <a:t>2/21/2026</a:t>
            </a:fld>
            <a:endParaRPr lang="en-US"/>
          </a:p>
        </p:txBody>
      </p:sp>
      <p:sp>
        <p:nvSpPr>
          <p:cNvPr id="5" name="Footer Placeholder 4">
            <a:extLst>
              <a:ext uri="{FF2B5EF4-FFF2-40B4-BE49-F238E27FC236}">
                <a16:creationId xmlns:a16="http://schemas.microsoft.com/office/drawing/2014/main" id="{A787C533-DEAC-45B2-A9C0-2DAC5E887BC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D22D816-EBC0-4B8F-9153-7A0B28F931F7}"/>
              </a:ext>
            </a:extLst>
          </p:cNvPr>
          <p:cNvSpPr>
            <a:spLocks noGrp="1"/>
          </p:cNvSpPr>
          <p:nvPr>
            <p:ph type="sldNum" sz="quarter" idx="12"/>
          </p:nvPr>
        </p:nvSpPr>
        <p:spPr/>
        <p:txBody>
          <a:bodyPr/>
          <a:lstStyle/>
          <a:p>
            <a:fld id="{5B0781CF-1D82-4786-8EF4-CE40A8D0527F}" type="slidenum">
              <a:rPr lang="en-US" smtClean="0"/>
              <a:t>‹#›</a:t>
            </a:fld>
            <a:endParaRPr lang="en-US"/>
          </a:p>
        </p:txBody>
      </p:sp>
    </p:spTree>
    <p:extLst>
      <p:ext uri="{BB962C8B-B14F-4D97-AF65-F5344CB8AC3E}">
        <p14:creationId xmlns:p14="http://schemas.microsoft.com/office/powerpoint/2010/main" val="404956338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F70921-28D7-4B3C-9EB7-A77BA79C5160}"/>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075D41C4-A8D0-45D4-A576-6727D9C795E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392EED52-A129-4AB9-B9A1-4858F8488E26}"/>
              </a:ext>
            </a:extLst>
          </p:cNvPr>
          <p:cNvSpPr>
            <a:spLocks noGrp="1"/>
          </p:cNvSpPr>
          <p:nvPr>
            <p:ph type="dt" sz="half" idx="10"/>
          </p:nvPr>
        </p:nvSpPr>
        <p:spPr/>
        <p:txBody>
          <a:bodyPr/>
          <a:lstStyle/>
          <a:p>
            <a:fld id="{DB1BA8CC-5F93-4744-AA63-D0A3736C956E}" type="datetimeFigureOut">
              <a:rPr lang="en-US" smtClean="0"/>
              <a:t>2/21/2026</a:t>
            </a:fld>
            <a:endParaRPr lang="en-US"/>
          </a:p>
        </p:txBody>
      </p:sp>
      <p:sp>
        <p:nvSpPr>
          <p:cNvPr id="5" name="Footer Placeholder 4">
            <a:extLst>
              <a:ext uri="{FF2B5EF4-FFF2-40B4-BE49-F238E27FC236}">
                <a16:creationId xmlns:a16="http://schemas.microsoft.com/office/drawing/2014/main" id="{64F998DD-475E-4489-B110-BA412920E5D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5C703D1-3CFD-4EF3-A7E3-3CA3A81035E3}"/>
              </a:ext>
            </a:extLst>
          </p:cNvPr>
          <p:cNvSpPr>
            <a:spLocks noGrp="1"/>
          </p:cNvSpPr>
          <p:nvPr>
            <p:ph type="sldNum" sz="quarter" idx="12"/>
          </p:nvPr>
        </p:nvSpPr>
        <p:spPr/>
        <p:txBody>
          <a:bodyPr/>
          <a:lstStyle/>
          <a:p>
            <a:fld id="{5B0781CF-1D82-4786-8EF4-CE40A8D0527F}" type="slidenum">
              <a:rPr lang="en-US" smtClean="0"/>
              <a:t>‹#›</a:t>
            </a:fld>
            <a:endParaRPr lang="en-US"/>
          </a:p>
        </p:txBody>
      </p:sp>
    </p:spTree>
    <p:extLst>
      <p:ext uri="{BB962C8B-B14F-4D97-AF65-F5344CB8AC3E}">
        <p14:creationId xmlns:p14="http://schemas.microsoft.com/office/powerpoint/2010/main" val="165858890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01B0B2-3618-4AF7-9D2D-BC2BF7C47A8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93832B8-50C2-49FC-B9CF-CE373D731E72}"/>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92B7D1E1-C88F-47D0-B61A-265792C1F21A}"/>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C1D32BEF-ACBE-4E43-8E3F-B6BD28BBA255}"/>
              </a:ext>
            </a:extLst>
          </p:cNvPr>
          <p:cNvSpPr>
            <a:spLocks noGrp="1"/>
          </p:cNvSpPr>
          <p:nvPr>
            <p:ph type="dt" sz="half" idx="10"/>
          </p:nvPr>
        </p:nvSpPr>
        <p:spPr/>
        <p:txBody>
          <a:bodyPr/>
          <a:lstStyle/>
          <a:p>
            <a:fld id="{DB1BA8CC-5F93-4744-AA63-D0A3736C956E}" type="datetimeFigureOut">
              <a:rPr lang="en-US" smtClean="0"/>
              <a:t>2/21/2026</a:t>
            </a:fld>
            <a:endParaRPr lang="en-US"/>
          </a:p>
        </p:txBody>
      </p:sp>
      <p:sp>
        <p:nvSpPr>
          <p:cNvPr id="6" name="Footer Placeholder 5">
            <a:extLst>
              <a:ext uri="{FF2B5EF4-FFF2-40B4-BE49-F238E27FC236}">
                <a16:creationId xmlns:a16="http://schemas.microsoft.com/office/drawing/2014/main" id="{FA9A5D5A-3677-42BF-A219-28782559392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8A8882E-0504-41B1-9269-9660373468DD}"/>
              </a:ext>
            </a:extLst>
          </p:cNvPr>
          <p:cNvSpPr>
            <a:spLocks noGrp="1"/>
          </p:cNvSpPr>
          <p:nvPr>
            <p:ph type="sldNum" sz="quarter" idx="12"/>
          </p:nvPr>
        </p:nvSpPr>
        <p:spPr/>
        <p:txBody>
          <a:bodyPr/>
          <a:lstStyle/>
          <a:p>
            <a:fld id="{5B0781CF-1D82-4786-8EF4-CE40A8D0527F}" type="slidenum">
              <a:rPr lang="en-US" smtClean="0"/>
              <a:t>‹#›</a:t>
            </a:fld>
            <a:endParaRPr lang="en-US"/>
          </a:p>
        </p:txBody>
      </p:sp>
    </p:spTree>
    <p:extLst>
      <p:ext uri="{BB962C8B-B14F-4D97-AF65-F5344CB8AC3E}">
        <p14:creationId xmlns:p14="http://schemas.microsoft.com/office/powerpoint/2010/main" val="8010075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AFC213-A78E-4B8B-A1EB-4AFE1E6FBF97}"/>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0E42FAB9-731F-4748-97A4-FCE13966EBE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3387A9D6-B9CB-4D79-9AE6-7F522E9994C1}"/>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8E22C6D6-283F-4DC0-939A-856A85F8881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181BAF1E-1166-4D30-9495-22153AA790E6}"/>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49EEB3F2-B47E-4281-A797-207686DBAB3D}"/>
              </a:ext>
            </a:extLst>
          </p:cNvPr>
          <p:cNvSpPr>
            <a:spLocks noGrp="1"/>
          </p:cNvSpPr>
          <p:nvPr>
            <p:ph type="dt" sz="half" idx="10"/>
          </p:nvPr>
        </p:nvSpPr>
        <p:spPr/>
        <p:txBody>
          <a:bodyPr/>
          <a:lstStyle/>
          <a:p>
            <a:fld id="{DB1BA8CC-5F93-4744-AA63-D0A3736C956E}" type="datetimeFigureOut">
              <a:rPr lang="en-US" smtClean="0"/>
              <a:t>2/21/2026</a:t>
            </a:fld>
            <a:endParaRPr lang="en-US"/>
          </a:p>
        </p:txBody>
      </p:sp>
      <p:sp>
        <p:nvSpPr>
          <p:cNvPr id="8" name="Footer Placeholder 7">
            <a:extLst>
              <a:ext uri="{FF2B5EF4-FFF2-40B4-BE49-F238E27FC236}">
                <a16:creationId xmlns:a16="http://schemas.microsoft.com/office/drawing/2014/main" id="{9FA28128-84C4-40A7-9720-6931FC925678}"/>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62C1D452-8DE2-404C-BED3-B3642FF2CB7F}"/>
              </a:ext>
            </a:extLst>
          </p:cNvPr>
          <p:cNvSpPr>
            <a:spLocks noGrp="1"/>
          </p:cNvSpPr>
          <p:nvPr>
            <p:ph type="sldNum" sz="quarter" idx="12"/>
          </p:nvPr>
        </p:nvSpPr>
        <p:spPr/>
        <p:txBody>
          <a:bodyPr/>
          <a:lstStyle/>
          <a:p>
            <a:fld id="{5B0781CF-1D82-4786-8EF4-CE40A8D0527F}" type="slidenum">
              <a:rPr lang="en-US" smtClean="0"/>
              <a:t>‹#›</a:t>
            </a:fld>
            <a:endParaRPr lang="en-US"/>
          </a:p>
        </p:txBody>
      </p:sp>
    </p:spTree>
    <p:extLst>
      <p:ext uri="{BB962C8B-B14F-4D97-AF65-F5344CB8AC3E}">
        <p14:creationId xmlns:p14="http://schemas.microsoft.com/office/powerpoint/2010/main" val="17177949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71DCC3-DC68-4597-8DFD-971FE66A0D77}"/>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F13FE700-BA0E-42F5-AF9D-E568EC4D3619}"/>
              </a:ext>
            </a:extLst>
          </p:cNvPr>
          <p:cNvSpPr>
            <a:spLocks noGrp="1"/>
          </p:cNvSpPr>
          <p:nvPr>
            <p:ph type="dt" sz="half" idx="10"/>
          </p:nvPr>
        </p:nvSpPr>
        <p:spPr/>
        <p:txBody>
          <a:bodyPr/>
          <a:lstStyle/>
          <a:p>
            <a:fld id="{DB1BA8CC-5F93-4744-AA63-D0A3736C956E}" type="datetimeFigureOut">
              <a:rPr lang="en-US" smtClean="0"/>
              <a:t>2/21/2026</a:t>
            </a:fld>
            <a:endParaRPr lang="en-US"/>
          </a:p>
        </p:txBody>
      </p:sp>
      <p:sp>
        <p:nvSpPr>
          <p:cNvPr id="4" name="Footer Placeholder 3">
            <a:extLst>
              <a:ext uri="{FF2B5EF4-FFF2-40B4-BE49-F238E27FC236}">
                <a16:creationId xmlns:a16="http://schemas.microsoft.com/office/drawing/2014/main" id="{092891D0-91A4-41E8-91E2-E2918C03DC84}"/>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30A44B99-124C-4B01-9A25-759761C86AAB}"/>
              </a:ext>
            </a:extLst>
          </p:cNvPr>
          <p:cNvSpPr>
            <a:spLocks noGrp="1"/>
          </p:cNvSpPr>
          <p:nvPr>
            <p:ph type="sldNum" sz="quarter" idx="12"/>
          </p:nvPr>
        </p:nvSpPr>
        <p:spPr/>
        <p:txBody>
          <a:bodyPr/>
          <a:lstStyle/>
          <a:p>
            <a:fld id="{5B0781CF-1D82-4786-8EF4-CE40A8D0527F}" type="slidenum">
              <a:rPr lang="en-US" smtClean="0"/>
              <a:t>‹#›</a:t>
            </a:fld>
            <a:endParaRPr lang="en-US"/>
          </a:p>
        </p:txBody>
      </p:sp>
    </p:spTree>
    <p:extLst>
      <p:ext uri="{BB962C8B-B14F-4D97-AF65-F5344CB8AC3E}">
        <p14:creationId xmlns:p14="http://schemas.microsoft.com/office/powerpoint/2010/main" val="34807262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A10E7AE-B6E5-49DC-AB5B-C2899A59EED1}"/>
              </a:ext>
            </a:extLst>
          </p:cNvPr>
          <p:cNvSpPr>
            <a:spLocks noGrp="1"/>
          </p:cNvSpPr>
          <p:nvPr>
            <p:ph type="dt" sz="half" idx="10"/>
          </p:nvPr>
        </p:nvSpPr>
        <p:spPr/>
        <p:txBody>
          <a:bodyPr/>
          <a:lstStyle/>
          <a:p>
            <a:fld id="{DB1BA8CC-5F93-4744-AA63-D0A3736C956E}" type="datetimeFigureOut">
              <a:rPr lang="en-US" smtClean="0"/>
              <a:t>2/21/2026</a:t>
            </a:fld>
            <a:endParaRPr lang="en-US"/>
          </a:p>
        </p:txBody>
      </p:sp>
      <p:sp>
        <p:nvSpPr>
          <p:cNvPr id="3" name="Footer Placeholder 2">
            <a:extLst>
              <a:ext uri="{FF2B5EF4-FFF2-40B4-BE49-F238E27FC236}">
                <a16:creationId xmlns:a16="http://schemas.microsoft.com/office/drawing/2014/main" id="{76292C22-06DD-43C4-9C97-55A96B062908}"/>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0692D78B-F1D8-4278-BDB5-C87D684CBFC7}"/>
              </a:ext>
            </a:extLst>
          </p:cNvPr>
          <p:cNvSpPr>
            <a:spLocks noGrp="1"/>
          </p:cNvSpPr>
          <p:nvPr>
            <p:ph type="sldNum" sz="quarter" idx="12"/>
          </p:nvPr>
        </p:nvSpPr>
        <p:spPr/>
        <p:txBody>
          <a:bodyPr/>
          <a:lstStyle/>
          <a:p>
            <a:fld id="{5B0781CF-1D82-4786-8EF4-CE40A8D0527F}" type="slidenum">
              <a:rPr lang="en-US" smtClean="0"/>
              <a:t>‹#›</a:t>
            </a:fld>
            <a:endParaRPr lang="en-US"/>
          </a:p>
        </p:txBody>
      </p:sp>
    </p:spTree>
    <p:extLst>
      <p:ext uri="{BB962C8B-B14F-4D97-AF65-F5344CB8AC3E}">
        <p14:creationId xmlns:p14="http://schemas.microsoft.com/office/powerpoint/2010/main" val="31517090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2ABF0C-03FF-4C15-8D83-4E3524EF352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B212F7AD-AD35-4ABE-8F13-6694C3F41A0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C8A76773-BD80-4102-9CE4-BDF84CF7F0E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F738CBB6-F3EB-4FCB-A8BF-D31510DD24C8}"/>
              </a:ext>
            </a:extLst>
          </p:cNvPr>
          <p:cNvSpPr>
            <a:spLocks noGrp="1"/>
          </p:cNvSpPr>
          <p:nvPr>
            <p:ph type="dt" sz="half" idx="10"/>
          </p:nvPr>
        </p:nvSpPr>
        <p:spPr/>
        <p:txBody>
          <a:bodyPr/>
          <a:lstStyle/>
          <a:p>
            <a:fld id="{DB1BA8CC-5F93-4744-AA63-D0A3736C956E}" type="datetimeFigureOut">
              <a:rPr lang="en-US" smtClean="0"/>
              <a:t>2/21/2026</a:t>
            </a:fld>
            <a:endParaRPr lang="en-US"/>
          </a:p>
        </p:txBody>
      </p:sp>
      <p:sp>
        <p:nvSpPr>
          <p:cNvPr id="6" name="Footer Placeholder 5">
            <a:extLst>
              <a:ext uri="{FF2B5EF4-FFF2-40B4-BE49-F238E27FC236}">
                <a16:creationId xmlns:a16="http://schemas.microsoft.com/office/drawing/2014/main" id="{7C7F2588-6DFD-4372-9AFC-9573F439674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B33001F-D300-4D9E-9AC2-5583E123D572}"/>
              </a:ext>
            </a:extLst>
          </p:cNvPr>
          <p:cNvSpPr>
            <a:spLocks noGrp="1"/>
          </p:cNvSpPr>
          <p:nvPr>
            <p:ph type="sldNum" sz="quarter" idx="12"/>
          </p:nvPr>
        </p:nvSpPr>
        <p:spPr/>
        <p:txBody>
          <a:bodyPr/>
          <a:lstStyle/>
          <a:p>
            <a:fld id="{5B0781CF-1D82-4786-8EF4-CE40A8D0527F}" type="slidenum">
              <a:rPr lang="en-US" smtClean="0"/>
              <a:t>‹#›</a:t>
            </a:fld>
            <a:endParaRPr lang="en-US"/>
          </a:p>
        </p:txBody>
      </p:sp>
    </p:spTree>
    <p:extLst>
      <p:ext uri="{BB962C8B-B14F-4D97-AF65-F5344CB8AC3E}">
        <p14:creationId xmlns:p14="http://schemas.microsoft.com/office/powerpoint/2010/main" val="426816141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DF2ABB-97E1-4F6F-85A8-12841676616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714E3639-85E6-4B6F-8DC0-AFBC24FF4C6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BF6AFDC8-3976-4F14-9538-FF4FA7C0C82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A660E5CA-893A-4B4F-8DF6-F148B7C6106B}"/>
              </a:ext>
            </a:extLst>
          </p:cNvPr>
          <p:cNvSpPr>
            <a:spLocks noGrp="1"/>
          </p:cNvSpPr>
          <p:nvPr>
            <p:ph type="dt" sz="half" idx="10"/>
          </p:nvPr>
        </p:nvSpPr>
        <p:spPr/>
        <p:txBody>
          <a:bodyPr/>
          <a:lstStyle/>
          <a:p>
            <a:fld id="{DB1BA8CC-5F93-4744-AA63-D0A3736C956E}" type="datetimeFigureOut">
              <a:rPr lang="en-US" smtClean="0"/>
              <a:t>2/21/2026</a:t>
            </a:fld>
            <a:endParaRPr lang="en-US"/>
          </a:p>
        </p:txBody>
      </p:sp>
      <p:sp>
        <p:nvSpPr>
          <p:cNvPr id="6" name="Footer Placeholder 5">
            <a:extLst>
              <a:ext uri="{FF2B5EF4-FFF2-40B4-BE49-F238E27FC236}">
                <a16:creationId xmlns:a16="http://schemas.microsoft.com/office/drawing/2014/main" id="{9CE8C08B-404E-4FE9-B4ED-FD91C2F7E86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78F6FF8-1835-401D-8CC6-32647D33D09A}"/>
              </a:ext>
            </a:extLst>
          </p:cNvPr>
          <p:cNvSpPr>
            <a:spLocks noGrp="1"/>
          </p:cNvSpPr>
          <p:nvPr>
            <p:ph type="sldNum" sz="quarter" idx="12"/>
          </p:nvPr>
        </p:nvSpPr>
        <p:spPr/>
        <p:txBody>
          <a:bodyPr/>
          <a:lstStyle/>
          <a:p>
            <a:fld id="{5B0781CF-1D82-4786-8EF4-CE40A8D0527F}" type="slidenum">
              <a:rPr lang="en-US" smtClean="0"/>
              <a:t>‹#›</a:t>
            </a:fld>
            <a:endParaRPr lang="en-US"/>
          </a:p>
        </p:txBody>
      </p:sp>
    </p:spTree>
    <p:extLst>
      <p:ext uri="{BB962C8B-B14F-4D97-AF65-F5344CB8AC3E}">
        <p14:creationId xmlns:p14="http://schemas.microsoft.com/office/powerpoint/2010/main" val="14566356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EFD2DDE-18FE-4426-867D-5C92AA40252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ED4FD7C8-DF56-4EF1-908C-FBA2CB45FFC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738F770-6847-44FB-BAD7-5E4466E07F7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B1BA8CC-5F93-4744-AA63-D0A3736C956E}" type="datetimeFigureOut">
              <a:rPr lang="en-US" smtClean="0"/>
              <a:t>2/21/2026</a:t>
            </a:fld>
            <a:endParaRPr lang="en-US"/>
          </a:p>
        </p:txBody>
      </p:sp>
      <p:sp>
        <p:nvSpPr>
          <p:cNvPr id="5" name="Footer Placeholder 4">
            <a:extLst>
              <a:ext uri="{FF2B5EF4-FFF2-40B4-BE49-F238E27FC236}">
                <a16:creationId xmlns:a16="http://schemas.microsoft.com/office/drawing/2014/main" id="{D48A9192-5D57-44BE-9DC4-7C829F9DF49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08D4ACF3-DCCF-4789-BAB4-C7D7AB0954C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B0781CF-1D82-4786-8EF4-CE40A8D0527F}" type="slidenum">
              <a:rPr lang="en-US" smtClean="0"/>
              <a:t>‹#›</a:t>
            </a:fld>
            <a:endParaRPr lang="en-US"/>
          </a:p>
        </p:txBody>
      </p:sp>
    </p:spTree>
    <p:extLst>
      <p:ext uri="{BB962C8B-B14F-4D97-AF65-F5344CB8AC3E}">
        <p14:creationId xmlns:p14="http://schemas.microsoft.com/office/powerpoint/2010/main" val="181920629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4F6C7364-CB1E-4DEC-A11E-91CC123AB48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961355" y="594796"/>
            <a:ext cx="2820078" cy="5113545"/>
          </a:xfrm>
          <a:prstGeom prst="rect">
            <a:avLst/>
          </a:prstGeom>
        </p:spPr>
      </p:pic>
      <p:pic>
        <p:nvPicPr>
          <p:cNvPr id="7" name="Picture 6">
            <a:extLst>
              <a:ext uri="{FF2B5EF4-FFF2-40B4-BE49-F238E27FC236}">
                <a16:creationId xmlns:a16="http://schemas.microsoft.com/office/drawing/2014/main" id="{7D9B8866-BA10-445E-89CA-5D9FABB79CE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616533" y="594796"/>
            <a:ext cx="2820078" cy="5113545"/>
          </a:xfrm>
          <a:prstGeom prst="rect">
            <a:avLst/>
          </a:prstGeom>
        </p:spPr>
      </p:pic>
      <p:sp>
        <p:nvSpPr>
          <p:cNvPr id="8" name="Rectangle 7">
            <a:extLst>
              <a:ext uri="{FF2B5EF4-FFF2-40B4-BE49-F238E27FC236}">
                <a16:creationId xmlns:a16="http://schemas.microsoft.com/office/drawing/2014/main" id="{505D87CB-80B3-4CF7-B276-60CB5762D04B}"/>
              </a:ext>
            </a:extLst>
          </p:cNvPr>
          <p:cNvSpPr/>
          <p:nvPr/>
        </p:nvSpPr>
        <p:spPr>
          <a:xfrm>
            <a:off x="1279864" y="6031440"/>
            <a:ext cx="9632272" cy="830997"/>
          </a:xfrm>
          <a:prstGeom prst="rect">
            <a:avLst/>
          </a:prstGeom>
        </p:spPr>
        <p:txBody>
          <a:bodyPr wrap="square">
            <a:spAutoFit/>
          </a:bodyPr>
          <a:lstStyle/>
          <a:p>
            <a:r>
              <a:rPr lang="en-US" sz="1600" b="1" dirty="0">
                <a:latin typeface="Arial" panose="020B0604020202020204" pitchFamily="34" charset="0"/>
                <a:cs typeface="Arial" panose="020B0604020202020204" pitchFamily="34" charset="0"/>
              </a:rPr>
              <a:t>Figure 3, Source Data 3. </a:t>
            </a:r>
            <a:r>
              <a:rPr lang="en-US" sz="1600" dirty="0">
                <a:latin typeface="Arial" panose="020B0604020202020204" pitchFamily="34" charset="0"/>
                <a:cs typeface="Arial" panose="020B0604020202020204" pitchFamily="34" charset="0"/>
              </a:rPr>
              <a:t>Original membrane corresponding to Figure 3, panel I. Digital imaging of the membrane with ambient light (left panel) showing the molecular weight ladder followed by chemiluminescent detection of p50 by western blot (right panel).  </a:t>
            </a:r>
          </a:p>
        </p:txBody>
      </p:sp>
      <p:sp>
        <p:nvSpPr>
          <p:cNvPr id="10" name="TextBox 9">
            <a:extLst>
              <a:ext uri="{FF2B5EF4-FFF2-40B4-BE49-F238E27FC236}">
                <a16:creationId xmlns:a16="http://schemas.microsoft.com/office/drawing/2014/main" id="{3597A4B4-E3B5-4825-A061-E38A7BDEED74}"/>
              </a:ext>
            </a:extLst>
          </p:cNvPr>
          <p:cNvSpPr txBox="1"/>
          <p:nvPr/>
        </p:nvSpPr>
        <p:spPr>
          <a:xfrm>
            <a:off x="6184654" y="5699464"/>
            <a:ext cx="2326278" cy="369332"/>
          </a:xfrm>
          <a:prstGeom prst="rect">
            <a:avLst/>
          </a:prstGeom>
          <a:noFill/>
        </p:spPr>
        <p:txBody>
          <a:bodyPr wrap="none" rtlCol="0">
            <a:spAutoFit/>
          </a:bodyPr>
          <a:lstStyle/>
          <a:p>
            <a:r>
              <a:rPr lang="en-US" dirty="0">
                <a:latin typeface="Arial" panose="020B0604020202020204" pitchFamily="34" charset="0"/>
                <a:cs typeface="Arial" panose="020B0604020202020204" pitchFamily="34" charset="0"/>
              </a:rPr>
              <a:t>anti-p50 western blot</a:t>
            </a:r>
          </a:p>
        </p:txBody>
      </p:sp>
      <p:sp>
        <p:nvSpPr>
          <p:cNvPr id="11" name="TextBox 10">
            <a:extLst>
              <a:ext uri="{FF2B5EF4-FFF2-40B4-BE49-F238E27FC236}">
                <a16:creationId xmlns:a16="http://schemas.microsoft.com/office/drawing/2014/main" id="{23B0155C-062C-455D-93DE-F598EB0EEB00}"/>
              </a:ext>
            </a:extLst>
          </p:cNvPr>
          <p:cNvSpPr txBox="1"/>
          <p:nvPr/>
        </p:nvSpPr>
        <p:spPr>
          <a:xfrm>
            <a:off x="3234913" y="5708342"/>
            <a:ext cx="1492716" cy="369332"/>
          </a:xfrm>
          <a:prstGeom prst="rect">
            <a:avLst/>
          </a:prstGeom>
          <a:noFill/>
        </p:spPr>
        <p:txBody>
          <a:bodyPr wrap="none" rtlCol="0">
            <a:spAutoFit/>
          </a:bodyPr>
          <a:lstStyle/>
          <a:p>
            <a:r>
              <a:rPr lang="en-US" dirty="0">
                <a:latin typeface="Arial" panose="020B0604020202020204" pitchFamily="34" charset="0"/>
                <a:cs typeface="Arial" panose="020B0604020202020204" pitchFamily="34" charset="0"/>
              </a:rPr>
              <a:t>ambient light</a:t>
            </a:r>
          </a:p>
        </p:txBody>
      </p:sp>
      <p:sp>
        <p:nvSpPr>
          <p:cNvPr id="12" name="TextBox 11">
            <a:extLst>
              <a:ext uri="{FF2B5EF4-FFF2-40B4-BE49-F238E27FC236}">
                <a16:creationId xmlns:a16="http://schemas.microsoft.com/office/drawing/2014/main" id="{4E8A765A-4423-4B13-9B8F-909F58C58543}"/>
              </a:ext>
            </a:extLst>
          </p:cNvPr>
          <p:cNvSpPr txBox="1"/>
          <p:nvPr/>
        </p:nvSpPr>
        <p:spPr>
          <a:xfrm>
            <a:off x="8834701" y="4145877"/>
            <a:ext cx="526106" cy="338554"/>
          </a:xfrm>
          <a:prstGeom prst="rect">
            <a:avLst/>
          </a:prstGeom>
          <a:noFill/>
        </p:spPr>
        <p:txBody>
          <a:bodyPr wrap="none" rtlCol="0">
            <a:spAutoFit/>
          </a:bodyPr>
          <a:lstStyle/>
          <a:p>
            <a:r>
              <a:rPr lang="en-US" sz="1600" dirty="0">
                <a:latin typeface="Arial" panose="020B0604020202020204" pitchFamily="34" charset="0"/>
                <a:cs typeface="Arial" panose="020B0604020202020204" pitchFamily="34" charset="0"/>
              </a:rPr>
              <a:t>p50</a:t>
            </a:r>
          </a:p>
        </p:txBody>
      </p:sp>
      <p:sp>
        <p:nvSpPr>
          <p:cNvPr id="13" name="TextBox 12">
            <a:extLst>
              <a:ext uri="{FF2B5EF4-FFF2-40B4-BE49-F238E27FC236}">
                <a16:creationId xmlns:a16="http://schemas.microsoft.com/office/drawing/2014/main" id="{38E8DCA0-FB8E-4FE5-B146-FF462DAE505A}"/>
              </a:ext>
            </a:extLst>
          </p:cNvPr>
          <p:cNvSpPr txBox="1"/>
          <p:nvPr/>
        </p:nvSpPr>
        <p:spPr>
          <a:xfrm>
            <a:off x="8834701" y="2958033"/>
            <a:ext cx="1152880" cy="338554"/>
          </a:xfrm>
          <a:prstGeom prst="rect">
            <a:avLst/>
          </a:prstGeom>
          <a:noFill/>
        </p:spPr>
        <p:txBody>
          <a:bodyPr wrap="none" rtlCol="0">
            <a:spAutoFit/>
          </a:bodyPr>
          <a:lstStyle/>
          <a:p>
            <a:r>
              <a:rPr lang="en-US" sz="1600" dirty="0">
                <a:latin typeface="Arial" panose="020B0604020202020204" pitchFamily="34" charset="0"/>
                <a:cs typeface="Arial" panose="020B0604020202020204" pitchFamily="34" charset="0"/>
              </a:rPr>
              <a:t>p50-EGFP</a:t>
            </a:r>
          </a:p>
        </p:txBody>
      </p:sp>
      <p:sp>
        <p:nvSpPr>
          <p:cNvPr id="14" name="TextBox 13">
            <a:extLst>
              <a:ext uri="{FF2B5EF4-FFF2-40B4-BE49-F238E27FC236}">
                <a16:creationId xmlns:a16="http://schemas.microsoft.com/office/drawing/2014/main" id="{C5AFBD09-45FD-4859-BC40-D198B8D291CA}"/>
              </a:ext>
            </a:extLst>
          </p:cNvPr>
          <p:cNvSpPr txBox="1"/>
          <p:nvPr/>
        </p:nvSpPr>
        <p:spPr>
          <a:xfrm>
            <a:off x="6208669" y="85867"/>
            <a:ext cx="901208" cy="523220"/>
          </a:xfrm>
          <a:prstGeom prst="rect">
            <a:avLst/>
          </a:prstGeom>
          <a:noFill/>
        </p:spPr>
        <p:txBody>
          <a:bodyPr wrap="none" rtlCol="0">
            <a:spAutoFit/>
          </a:bodyPr>
          <a:lstStyle/>
          <a:p>
            <a:pPr algn="ctr"/>
            <a:r>
              <a:rPr lang="en-US" sz="1400" dirty="0">
                <a:latin typeface="Arial" panose="020B0604020202020204" pitchFamily="34" charset="0"/>
                <a:cs typeface="Arial" panose="020B0604020202020204" pitchFamily="34" charset="0"/>
              </a:rPr>
              <a:t>Parental </a:t>
            </a:r>
          </a:p>
          <a:p>
            <a:pPr algn="ctr"/>
            <a:r>
              <a:rPr lang="en-US" sz="1400" dirty="0">
                <a:latin typeface="Arial" panose="020B0604020202020204" pitchFamily="34" charset="0"/>
                <a:cs typeface="Arial" panose="020B0604020202020204" pitchFamily="34" charset="0"/>
              </a:rPr>
              <a:t>HeLa</a:t>
            </a:r>
          </a:p>
        </p:txBody>
      </p:sp>
      <p:sp>
        <p:nvSpPr>
          <p:cNvPr id="15" name="TextBox 14">
            <a:extLst>
              <a:ext uri="{FF2B5EF4-FFF2-40B4-BE49-F238E27FC236}">
                <a16:creationId xmlns:a16="http://schemas.microsoft.com/office/drawing/2014/main" id="{A0655801-2D26-4FF0-89D4-89D10593A229}"/>
              </a:ext>
            </a:extLst>
          </p:cNvPr>
          <p:cNvSpPr txBox="1"/>
          <p:nvPr/>
        </p:nvSpPr>
        <p:spPr>
          <a:xfrm>
            <a:off x="6914506" y="85867"/>
            <a:ext cx="1298752" cy="523220"/>
          </a:xfrm>
          <a:prstGeom prst="rect">
            <a:avLst/>
          </a:prstGeom>
          <a:noFill/>
        </p:spPr>
        <p:txBody>
          <a:bodyPr wrap="none" rtlCol="0">
            <a:spAutoFit/>
          </a:bodyPr>
          <a:lstStyle/>
          <a:p>
            <a:pPr algn="ctr"/>
            <a:r>
              <a:rPr lang="en-US" sz="1400" dirty="0">
                <a:latin typeface="Arial" panose="020B0604020202020204" pitchFamily="34" charset="0"/>
                <a:cs typeface="Arial" panose="020B0604020202020204" pitchFamily="34" charset="0"/>
              </a:rPr>
              <a:t>CRISPR</a:t>
            </a:r>
          </a:p>
          <a:p>
            <a:pPr algn="ctr"/>
            <a:r>
              <a:rPr lang="en-US" sz="1400" dirty="0">
                <a:latin typeface="Arial" panose="020B0604020202020204" pitchFamily="34" charset="0"/>
                <a:cs typeface="Arial" panose="020B0604020202020204" pitchFamily="34" charset="0"/>
              </a:rPr>
              <a:t>Knock-in (het)</a:t>
            </a:r>
          </a:p>
        </p:txBody>
      </p:sp>
      <p:sp>
        <p:nvSpPr>
          <p:cNvPr id="16" name="TextBox 15">
            <a:extLst>
              <a:ext uri="{FF2B5EF4-FFF2-40B4-BE49-F238E27FC236}">
                <a16:creationId xmlns:a16="http://schemas.microsoft.com/office/drawing/2014/main" id="{9E8285E7-515F-46BC-86C0-12B54B7F3819}"/>
              </a:ext>
            </a:extLst>
          </p:cNvPr>
          <p:cNvSpPr txBox="1"/>
          <p:nvPr/>
        </p:nvSpPr>
        <p:spPr>
          <a:xfrm>
            <a:off x="5347404" y="4092609"/>
            <a:ext cx="383438" cy="307777"/>
          </a:xfrm>
          <a:prstGeom prst="rect">
            <a:avLst/>
          </a:prstGeom>
          <a:noFill/>
        </p:spPr>
        <p:txBody>
          <a:bodyPr wrap="none" rtlCol="0">
            <a:spAutoFit/>
          </a:bodyPr>
          <a:lstStyle/>
          <a:p>
            <a:r>
              <a:rPr lang="en-US" sz="1400" dirty="0">
                <a:latin typeface="Arial" panose="020B0604020202020204" pitchFamily="34" charset="0"/>
                <a:cs typeface="Arial" panose="020B0604020202020204" pitchFamily="34" charset="0"/>
              </a:rPr>
              <a:t>50</a:t>
            </a:r>
          </a:p>
        </p:txBody>
      </p:sp>
      <p:sp>
        <p:nvSpPr>
          <p:cNvPr id="18" name="TextBox 17">
            <a:extLst>
              <a:ext uri="{FF2B5EF4-FFF2-40B4-BE49-F238E27FC236}">
                <a16:creationId xmlns:a16="http://schemas.microsoft.com/office/drawing/2014/main" id="{ED813224-787A-4F23-B484-CF627C400937}"/>
              </a:ext>
            </a:extLst>
          </p:cNvPr>
          <p:cNvSpPr txBox="1"/>
          <p:nvPr/>
        </p:nvSpPr>
        <p:spPr>
          <a:xfrm>
            <a:off x="5347404" y="301310"/>
            <a:ext cx="503664" cy="307777"/>
          </a:xfrm>
          <a:prstGeom prst="rect">
            <a:avLst/>
          </a:prstGeom>
          <a:noFill/>
        </p:spPr>
        <p:txBody>
          <a:bodyPr wrap="none" rtlCol="0">
            <a:spAutoFit/>
          </a:bodyPr>
          <a:lstStyle/>
          <a:p>
            <a:r>
              <a:rPr lang="en-US" sz="1400" dirty="0" err="1">
                <a:latin typeface="Arial" panose="020B0604020202020204" pitchFamily="34" charset="0"/>
                <a:cs typeface="Arial" panose="020B0604020202020204" pitchFamily="34" charset="0"/>
              </a:rPr>
              <a:t>kDa</a:t>
            </a:r>
            <a:endParaRPr lang="en-US" sz="1400" dirty="0">
              <a:latin typeface="Arial" panose="020B0604020202020204" pitchFamily="34" charset="0"/>
              <a:cs typeface="Arial" panose="020B0604020202020204" pitchFamily="34" charset="0"/>
            </a:endParaRPr>
          </a:p>
        </p:txBody>
      </p:sp>
      <p:sp>
        <p:nvSpPr>
          <p:cNvPr id="19" name="TextBox 18">
            <a:extLst>
              <a:ext uri="{FF2B5EF4-FFF2-40B4-BE49-F238E27FC236}">
                <a16:creationId xmlns:a16="http://schemas.microsoft.com/office/drawing/2014/main" id="{B0CC4BDD-4EF9-431A-9A37-6228546E9E26}"/>
              </a:ext>
            </a:extLst>
          </p:cNvPr>
          <p:cNvSpPr txBox="1"/>
          <p:nvPr/>
        </p:nvSpPr>
        <p:spPr>
          <a:xfrm>
            <a:off x="5347404" y="5063819"/>
            <a:ext cx="383438" cy="307777"/>
          </a:xfrm>
          <a:prstGeom prst="rect">
            <a:avLst/>
          </a:prstGeom>
          <a:noFill/>
        </p:spPr>
        <p:txBody>
          <a:bodyPr wrap="none" rtlCol="0">
            <a:spAutoFit/>
          </a:bodyPr>
          <a:lstStyle/>
          <a:p>
            <a:r>
              <a:rPr lang="en-US" sz="1400" dirty="0">
                <a:latin typeface="Arial" panose="020B0604020202020204" pitchFamily="34" charset="0"/>
                <a:cs typeface="Arial" panose="020B0604020202020204" pitchFamily="34" charset="0"/>
              </a:rPr>
              <a:t>37</a:t>
            </a:r>
          </a:p>
        </p:txBody>
      </p:sp>
      <p:sp>
        <p:nvSpPr>
          <p:cNvPr id="20" name="TextBox 19">
            <a:extLst>
              <a:ext uri="{FF2B5EF4-FFF2-40B4-BE49-F238E27FC236}">
                <a16:creationId xmlns:a16="http://schemas.microsoft.com/office/drawing/2014/main" id="{B335ABB0-82EA-4E39-A291-9E9A35950B99}"/>
              </a:ext>
            </a:extLst>
          </p:cNvPr>
          <p:cNvSpPr txBox="1"/>
          <p:nvPr/>
        </p:nvSpPr>
        <p:spPr>
          <a:xfrm>
            <a:off x="5347404" y="2958024"/>
            <a:ext cx="383438" cy="307777"/>
          </a:xfrm>
          <a:prstGeom prst="rect">
            <a:avLst/>
          </a:prstGeom>
          <a:noFill/>
        </p:spPr>
        <p:txBody>
          <a:bodyPr wrap="none" rtlCol="0">
            <a:spAutoFit/>
          </a:bodyPr>
          <a:lstStyle/>
          <a:p>
            <a:r>
              <a:rPr lang="en-US" sz="1400" dirty="0">
                <a:latin typeface="Arial" panose="020B0604020202020204" pitchFamily="34" charset="0"/>
                <a:cs typeface="Arial" panose="020B0604020202020204" pitchFamily="34" charset="0"/>
              </a:rPr>
              <a:t>75</a:t>
            </a:r>
          </a:p>
        </p:txBody>
      </p:sp>
      <p:sp>
        <p:nvSpPr>
          <p:cNvPr id="22" name="TextBox 21">
            <a:extLst>
              <a:ext uri="{FF2B5EF4-FFF2-40B4-BE49-F238E27FC236}">
                <a16:creationId xmlns:a16="http://schemas.microsoft.com/office/drawing/2014/main" id="{6F43E5D9-C7B2-49D2-84A8-A701E3207C41}"/>
              </a:ext>
            </a:extLst>
          </p:cNvPr>
          <p:cNvSpPr txBox="1"/>
          <p:nvPr/>
        </p:nvSpPr>
        <p:spPr>
          <a:xfrm>
            <a:off x="5347404" y="2512405"/>
            <a:ext cx="482824" cy="307777"/>
          </a:xfrm>
          <a:prstGeom prst="rect">
            <a:avLst/>
          </a:prstGeom>
          <a:noFill/>
        </p:spPr>
        <p:txBody>
          <a:bodyPr wrap="none" rtlCol="0">
            <a:spAutoFit/>
          </a:bodyPr>
          <a:lstStyle/>
          <a:p>
            <a:r>
              <a:rPr lang="en-US" sz="1400" dirty="0">
                <a:latin typeface="Arial" panose="020B0604020202020204" pitchFamily="34" charset="0"/>
                <a:cs typeface="Arial" panose="020B0604020202020204" pitchFamily="34" charset="0"/>
              </a:rPr>
              <a:t>100</a:t>
            </a:r>
          </a:p>
        </p:txBody>
      </p:sp>
      <p:sp>
        <p:nvSpPr>
          <p:cNvPr id="23" name="TextBox 22">
            <a:extLst>
              <a:ext uri="{FF2B5EF4-FFF2-40B4-BE49-F238E27FC236}">
                <a16:creationId xmlns:a16="http://schemas.microsoft.com/office/drawing/2014/main" id="{6B856874-EA99-4C5A-91E4-E9ECD3844407}"/>
              </a:ext>
            </a:extLst>
          </p:cNvPr>
          <p:cNvSpPr txBox="1"/>
          <p:nvPr/>
        </p:nvSpPr>
        <p:spPr>
          <a:xfrm>
            <a:off x="5347404" y="1911939"/>
            <a:ext cx="482824" cy="307777"/>
          </a:xfrm>
          <a:prstGeom prst="rect">
            <a:avLst/>
          </a:prstGeom>
          <a:noFill/>
        </p:spPr>
        <p:txBody>
          <a:bodyPr wrap="none" rtlCol="0">
            <a:spAutoFit/>
          </a:bodyPr>
          <a:lstStyle/>
          <a:p>
            <a:r>
              <a:rPr lang="en-US" sz="1400" dirty="0">
                <a:latin typeface="Arial" panose="020B0604020202020204" pitchFamily="34" charset="0"/>
                <a:cs typeface="Arial" panose="020B0604020202020204" pitchFamily="34" charset="0"/>
              </a:rPr>
              <a:t>150</a:t>
            </a:r>
          </a:p>
        </p:txBody>
      </p:sp>
      <p:sp>
        <p:nvSpPr>
          <p:cNvPr id="24" name="TextBox 23">
            <a:extLst>
              <a:ext uri="{FF2B5EF4-FFF2-40B4-BE49-F238E27FC236}">
                <a16:creationId xmlns:a16="http://schemas.microsoft.com/office/drawing/2014/main" id="{EF333C47-8702-4823-8F5A-DADD4EF2DAC9}"/>
              </a:ext>
            </a:extLst>
          </p:cNvPr>
          <p:cNvSpPr txBox="1"/>
          <p:nvPr/>
        </p:nvSpPr>
        <p:spPr>
          <a:xfrm>
            <a:off x="4686983" y="301310"/>
            <a:ext cx="740908" cy="307777"/>
          </a:xfrm>
          <a:prstGeom prst="rect">
            <a:avLst/>
          </a:prstGeom>
          <a:noFill/>
        </p:spPr>
        <p:txBody>
          <a:bodyPr wrap="none" rtlCol="0">
            <a:spAutoFit/>
          </a:bodyPr>
          <a:lstStyle/>
          <a:p>
            <a:r>
              <a:rPr lang="en-US" sz="1400" dirty="0">
                <a:latin typeface="Arial" panose="020B0604020202020204" pitchFamily="34" charset="0"/>
                <a:cs typeface="Arial" panose="020B0604020202020204" pitchFamily="34" charset="0"/>
              </a:rPr>
              <a:t>Ladder</a:t>
            </a:r>
          </a:p>
        </p:txBody>
      </p:sp>
      <p:sp>
        <p:nvSpPr>
          <p:cNvPr id="25" name="TextBox 24">
            <a:extLst>
              <a:ext uri="{FF2B5EF4-FFF2-40B4-BE49-F238E27FC236}">
                <a16:creationId xmlns:a16="http://schemas.microsoft.com/office/drawing/2014/main" id="{78F5AC4B-3778-4C67-ABB5-2B1100F34840}"/>
              </a:ext>
            </a:extLst>
          </p:cNvPr>
          <p:cNvSpPr txBox="1"/>
          <p:nvPr/>
        </p:nvSpPr>
        <p:spPr>
          <a:xfrm>
            <a:off x="8146134" y="89448"/>
            <a:ext cx="811441" cy="523220"/>
          </a:xfrm>
          <a:prstGeom prst="rect">
            <a:avLst/>
          </a:prstGeom>
          <a:noFill/>
        </p:spPr>
        <p:txBody>
          <a:bodyPr wrap="none" rtlCol="0">
            <a:spAutoFit/>
          </a:bodyPr>
          <a:lstStyle/>
          <a:p>
            <a:r>
              <a:rPr lang="en-US" sz="1400" dirty="0">
                <a:latin typeface="Arial" panose="020B0604020202020204" pitchFamily="34" charset="0"/>
                <a:cs typeface="Arial" panose="020B0604020202020204" pitchFamily="34" charset="0"/>
              </a:rPr>
              <a:t>Lane w/</a:t>
            </a:r>
          </a:p>
          <a:p>
            <a:r>
              <a:rPr lang="en-US" sz="1400" dirty="0">
                <a:latin typeface="Arial" panose="020B0604020202020204" pitchFamily="34" charset="0"/>
                <a:cs typeface="Arial" panose="020B0604020202020204" pitchFamily="34" charset="0"/>
              </a:rPr>
              <a:t>Ladder</a:t>
            </a:r>
          </a:p>
        </p:txBody>
      </p:sp>
      <p:sp>
        <p:nvSpPr>
          <p:cNvPr id="26" name="TextBox 25">
            <a:extLst>
              <a:ext uri="{FF2B5EF4-FFF2-40B4-BE49-F238E27FC236}">
                <a16:creationId xmlns:a16="http://schemas.microsoft.com/office/drawing/2014/main" id="{9E3F77F2-6954-4D80-8CE1-BCFAFE17C2A7}"/>
              </a:ext>
            </a:extLst>
          </p:cNvPr>
          <p:cNvSpPr txBox="1"/>
          <p:nvPr/>
        </p:nvSpPr>
        <p:spPr>
          <a:xfrm>
            <a:off x="2803960" y="71575"/>
            <a:ext cx="901208" cy="523220"/>
          </a:xfrm>
          <a:prstGeom prst="rect">
            <a:avLst/>
          </a:prstGeom>
          <a:noFill/>
        </p:spPr>
        <p:txBody>
          <a:bodyPr wrap="none" rtlCol="0">
            <a:spAutoFit/>
          </a:bodyPr>
          <a:lstStyle/>
          <a:p>
            <a:pPr algn="ctr"/>
            <a:r>
              <a:rPr lang="en-US" sz="1400" dirty="0">
                <a:latin typeface="Arial" panose="020B0604020202020204" pitchFamily="34" charset="0"/>
                <a:cs typeface="Arial" panose="020B0604020202020204" pitchFamily="34" charset="0"/>
              </a:rPr>
              <a:t>Parental </a:t>
            </a:r>
          </a:p>
          <a:p>
            <a:pPr algn="ctr"/>
            <a:r>
              <a:rPr lang="en-US" sz="1400" dirty="0">
                <a:latin typeface="Arial" panose="020B0604020202020204" pitchFamily="34" charset="0"/>
                <a:cs typeface="Arial" panose="020B0604020202020204" pitchFamily="34" charset="0"/>
              </a:rPr>
              <a:t>HeLa</a:t>
            </a:r>
          </a:p>
        </p:txBody>
      </p:sp>
      <p:sp>
        <p:nvSpPr>
          <p:cNvPr id="27" name="TextBox 26">
            <a:extLst>
              <a:ext uri="{FF2B5EF4-FFF2-40B4-BE49-F238E27FC236}">
                <a16:creationId xmlns:a16="http://schemas.microsoft.com/office/drawing/2014/main" id="{7FE310C6-637C-4431-9C7E-71197735B103}"/>
              </a:ext>
            </a:extLst>
          </p:cNvPr>
          <p:cNvSpPr txBox="1"/>
          <p:nvPr/>
        </p:nvSpPr>
        <p:spPr>
          <a:xfrm>
            <a:off x="3509797" y="71575"/>
            <a:ext cx="1298752" cy="523220"/>
          </a:xfrm>
          <a:prstGeom prst="rect">
            <a:avLst/>
          </a:prstGeom>
          <a:noFill/>
        </p:spPr>
        <p:txBody>
          <a:bodyPr wrap="none" rtlCol="0">
            <a:spAutoFit/>
          </a:bodyPr>
          <a:lstStyle/>
          <a:p>
            <a:pPr algn="ctr"/>
            <a:r>
              <a:rPr lang="en-US" sz="1400" dirty="0">
                <a:latin typeface="Arial" panose="020B0604020202020204" pitchFamily="34" charset="0"/>
                <a:cs typeface="Arial" panose="020B0604020202020204" pitchFamily="34" charset="0"/>
              </a:rPr>
              <a:t>CRISPR</a:t>
            </a:r>
          </a:p>
          <a:p>
            <a:pPr algn="ctr"/>
            <a:r>
              <a:rPr lang="en-US" sz="1400" dirty="0">
                <a:latin typeface="Arial" panose="020B0604020202020204" pitchFamily="34" charset="0"/>
                <a:cs typeface="Arial" panose="020B0604020202020204" pitchFamily="34" charset="0"/>
              </a:rPr>
              <a:t>Knock-in (het)</a:t>
            </a:r>
          </a:p>
        </p:txBody>
      </p:sp>
      <p:cxnSp>
        <p:nvCxnSpPr>
          <p:cNvPr id="29" name="Straight Arrow Connector 28">
            <a:extLst>
              <a:ext uri="{FF2B5EF4-FFF2-40B4-BE49-F238E27FC236}">
                <a16:creationId xmlns:a16="http://schemas.microsoft.com/office/drawing/2014/main" id="{7C0B7108-D6C2-46B0-9047-1A154B989F71}"/>
              </a:ext>
            </a:extLst>
          </p:cNvPr>
          <p:cNvCxnSpPr>
            <a:cxnSpLocks/>
          </p:cNvCxnSpPr>
          <p:nvPr/>
        </p:nvCxnSpPr>
        <p:spPr>
          <a:xfrm flipH="1" flipV="1">
            <a:off x="7981027" y="3124941"/>
            <a:ext cx="835918" cy="13615"/>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0" name="Straight Arrow Connector 29">
            <a:extLst>
              <a:ext uri="{FF2B5EF4-FFF2-40B4-BE49-F238E27FC236}">
                <a16:creationId xmlns:a16="http://schemas.microsoft.com/office/drawing/2014/main" id="{F43F5544-E5E7-4FEB-85F1-37EF981390B9}"/>
              </a:ext>
            </a:extLst>
          </p:cNvPr>
          <p:cNvCxnSpPr>
            <a:cxnSpLocks/>
          </p:cNvCxnSpPr>
          <p:nvPr/>
        </p:nvCxnSpPr>
        <p:spPr>
          <a:xfrm flipH="1" flipV="1">
            <a:off x="7981027" y="4308372"/>
            <a:ext cx="835918" cy="13615"/>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85692049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1748</TotalTime>
  <Words>79</Words>
  <Application>Microsoft Office PowerPoint</Application>
  <PresentationFormat>Widescreen</PresentationFormat>
  <Paragraphs>22</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Calibri Light</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Thomas Maresca</dc:creator>
  <cp:lastModifiedBy>Thomas Maresca</cp:lastModifiedBy>
  <cp:revision>13</cp:revision>
  <dcterms:created xsi:type="dcterms:W3CDTF">2026-02-21T20:06:34Z</dcterms:created>
  <dcterms:modified xsi:type="dcterms:W3CDTF">2026-02-23T01:15:27Z</dcterms:modified>
</cp:coreProperties>
</file>