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52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E8FF54-EBF1-481C-BEE8-67693A4BD5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61854C4-C4CE-49A3-9E0D-69C02B4A5A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7C52DAE-8415-45BA-A033-2BFB11609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B89A3-81A9-4C65-AA86-967FB3010091}" type="datetimeFigureOut">
              <a:rPr lang="zh-CN" altLang="en-US" smtClean="0"/>
              <a:t>2025/4/24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ABFF1D-6330-415A-B21B-31C3F93F7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611EA44-6EEE-493C-AD5E-629669AE8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B0344-10A9-4B18-A634-2F77531AF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820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66F209-897F-4D1D-B5F5-F4EDA1F59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3CECF26-17DF-4FDF-AF16-D6E58D5CB9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95FABD-74A4-47F8-BAC3-FE0266023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B89A3-81A9-4C65-AA86-967FB3010091}" type="datetimeFigureOut">
              <a:rPr lang="zh-CN" altLang="en-US" smtClean="0"/>
              <a:t>2025/4/24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CD0E65-D437-44AA-A9B9-E1C0929E5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F1F7C9-909F-4F9D-9B94-B1953D8F4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B0344-10A9-4B18-A634-2F77531AF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115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060E52B-98D0-476F-AE95-12249E06CC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98DDCC9-DE96-41E8-87FD-06A2A7209B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34FF703-30B3-4B57-96B1-676500BEB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B89A3-81A9-4C65-AA86-967FB3010091}" type="datetimeFigureOut">
              <a:rPr lang="zh-CN" altLang="en-US" smtClean="0"/>
              <a:t>2025/4/24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EC7A057-DD3D-48AF-B868-8AA28D6D3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2FE43D-4E53-4F41-827E-C7C5D0253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B0344-10A9-4B18-A634-2F77531AF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179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B4BB5B-D233-4988-ACEC-A53634181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A02CC0-323F-49CB-832F-D83A6ABF54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0BAF32A-3869-4CB6-8644-21C4D749C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B89A3-81A9-4C65-AA86-967FB3010091}" type="datetimeFigureOut">
              <a:rPr lang="zh-CN" altLang="en-US" smtClean="0"/>
              <a:t>2025/4/24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B0DAF2-A0F0-456B-B1B2-34EFFC07E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7941B0-1045-4BBE-B51A-76127B5FD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B0344-10A9-4B18-A634-2F77531AF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200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B83546-D91C-4289-AFFB-719C6C090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12F9A47-1DE4-475A-A010-9E4127ACA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4C31C6-D2F1-4B45-A21A-DAF883A5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B89A3-81A9-4C65-AA86-967FB3010091}" type="datetimeFigureOut">
              <a:rPr lang="zh-CN" altLang="en-US" smtClean="0"/>
              <a:t>2025/4/24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205EBF2-C9C0-4BB8-93A6-7800B7960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389EB5D-ECC5-4075-B051-5B9719861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B0344-10A9-4B18-A634-2F77531AF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411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E082D8-7F9F-4B8C-B9C4-6205CD492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7EB3B88-0F3B-4435-92BA-428D629C3F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EFF255B-4B0A-41E4-AA8E-4E3A7AACB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10F4A3E-2BC9-4876-9577-7F037C590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B89A3-81A9-4C65-AA86-967FB3010091}" type="datetimeFigureOut">
              <a:rPr lang="zh-CN" altLang="en-US" smtClean="0"/>
              <a:t>2025/4/24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2C1FDC6-A61E-4606-895B-7146FF6A9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787AC50-9DDE-4CCE-A5F4-E7363AD0B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B0344-10A9-4B18-A634-2F77531AF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531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6F0E3E-E1B2-45E3-AE33-C703D99BF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6F8F8F8-8B41-461E-B3A8-58F406959C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8F23421-3EC6-437D-A59B-54FF11709E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480F392-3083-4018-9CEE-5C1705C272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642468E-3201-4582-BC1D-DED256E68E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8531156-3698-4F79-B3D4-F0F4273CB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B89A3-81A9-4C65-AA86-967FB3010091}" type="datetimeFigureOut">
              <a:rPr lang="zh-CN" altLang="en-US" smtClean="0"/>
              <a:t>2025/4/24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391ABC1-52E5-4637-8C3F-A2EE07C4E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2008769-DF8D-496D-A414-172CCAE33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B0344-10A9-4B18-A634-2F77531AF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466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24F9E9-CB1A-4EF1-99DE-5123DCD96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1173B76-4B59-44FF-AEC9-519DDF4B6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B89A3-81A9-4C65-AA86-967FB3010091}" type="datetimeFigureOut">
              <a:rPr lang="zh-CN" altLang="en-US" smtClean="0"/>
              <a:t>2025/4/24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0A561EB-933A-4D33-BD0F-2B0ED359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7E7B714-E38A-43FF-BF71-B60007B7C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B0344-10A9-4B18-A634-2F77531AF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756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00E09B4-7AC9-448F-9724-DB5932D9C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B89A3-81A9-4C65-AA86-967FB3010091}" type="datetimeFigureOut">
              <a:rPr lang="zh-CN" altLang="en-US" smtClean="0"/>
              <a:t>2025/4/24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F1B3CA4-580D-4787-AA2B-B5FA4BA50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BB38982-48BB-42AA-9743-10ED17970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B0344-10A9-4B18-A634-2F77531AF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428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E465C3-3933-4882-8D59-49E17283C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5E3BA01-8D46-4C13-81BF-CE009F0B1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241A772-4D53-4E94-8E08-F423E9F2E2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43C7090-7761-4496-97C5-4D507CE39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B89A3-81A9-4C65-AA86-967FB3010091}" type="datetimeFigureOut">
              <a:rPr lang="zh-CN" altLang="en-US" smtClean="0"/>
              <a:t>2025/4/24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9339653-6954-4716-B606-003299C68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C0B6E24-6A05-4DA0-9A04-DD77F6A98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B0344-10A9-4B18-A634-2F77531AF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324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7951B-871E-43BD-B625-3C96863B9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B25627F-48CB-431A-9ECA-F24A5F4A17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D3DFE53-8B85-4555-9699-4E4A4331B8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96057D2-A900-4B04-8D1F-E9302F8E4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B89A3-81A9-4C65-AA86-967FB3010091}" type="datetimeFigureOut">
              <a:rPr lang="zh-CN" altLang="en-US" smtClean="0"/>
              <a:t>2025/4/24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3B4D42C-A7ED-4360-8828-1D73943FB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6DA70E9-1D17-4AFB-8E3C-7203587B7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B0344-10A9-4B18-A634-2F77531AF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239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5D1194D-F6F6-45D0-ACE2-AC21E17A3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2A306E8-71A5-48B3-BDAA-CCF2FB3DE6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3DC301-9F39-4F5C-AE25-FF369DE657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B89A3-81A9-4C65-AA86-967FB3010091}" type="datetimeFigureOut">
              <a:rPr lang="zh-CN" altLang="en-US" smtClean="0"/>
              <a:t>2025/4/24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806648B-68CD-4B07-AB49-299719C63B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E2C093-7EE3-4C6E-A8DE-5E7AC633D1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B0344-10A9-4B18-A634-2F77531AF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39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71A8C54-7D12-4254-89E4-B1C243986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50" y="2030051"/>
            <a:ext cx="3134758" cy="324347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A81A85B-1391-4389-8665-C00F58A0A6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84" y="2030051"/>
            <a:ext cx="3541335" cy="305099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1D46FFF-3DA5-4CB3-B8A6-AC7A4656E6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001" y="2030051"/>
            <a:ext cx="4533304" cy="192406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DAF3C79-0169-4CD8-B72B-83F9D64A9676}"/>
              </a:ext>
            </a:extLst>
          </p:cNvPr>
          <p:cNvSpPr txBox="1"/>
          <p:nvPr/>
        </p:nvSpPr>
        <p:spPr>
          <a:xfrm>
            <a:off x="480766" y="321413"/>
            <a:ext cx="113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1A 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Immunoblot analysis of H2Bub1 in </a:t>
            </a:r>
            <a:r>
              <a:rPr lang="en-GB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GB" altLang="zh-CN" i="1" dirty="0" err="1">
                <a:latin typeface="Arial" panose="020B0604020202020204" pitchFamily="34" charset="0"/>
                <a:cs typeface="Arial" panose="020B0604020202020204" pitchFamily="34" charset="0"/>
              </a:rPr>
              <a:t>deneoformans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 wild-type XL280, </a:t>
            </a:r>
            <a:r>
              <a:rPr lang="en-GB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l-GR" altLang="zh-CN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, and </a:t>
            </a:r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l-GR" altLang="zh-CN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/RTF1 strains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599AEF7-7D92-424A-91D2-5D6D592DDE41}"/>
              </a:ext>
            </a:extLst>
          </p:cNvPr>
          <p:cNvSpPr txBox="1"/>
          <p:nvPr/>
        </p:nvSpPr>
        <p:spPr>
          <a:xfrm rot="-2700000">
            <a:off x="1568778" y="1927908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XL280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AE5AD1D-3B85-49A3-BD8E-8F75DE3BAE10}"/>
              </a:ext>
            </a:extLst>
          </p:cNvPr>
          <p:cNvSpPr txBox="1"/>
          <p:nvPr/>
        </p:nvSpPr>
        <p:spPr>
          <a:xfrm rot="-2700000">
            <a:off x="2100455" y="1936189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1C9B0A2-4A12-4AF2-AF9A-72D17AA193AB}"/>
              </a:ext>
            </a:extLst>
          </p:cNvPr>
          <p:cNvSpPr txBox="1"/>
          <p:nvPr/>
        </p:nvSpPr>
        <p:spPr>
          <a:xfrm rot="-2700000">
            <a:off x="2419528" y="1711758"/>
            <a:ext cx="1360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 /RTF1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C25057B-2C7B-4312-AEDD-42147C82D4CB}"/>
              </a:ext>
            </a:extLst>
          </p:cNvPr>
          <p:cNvSpPr txBox="1"/>
          <p:nvPr/>
        </p:nvSpPr>
        <p:spPr>
          <a:xfrm rot="-2700000">
            <a:off x="5537435" y="1951832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XL280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4BCDB15-AB54-4EC8-8945-FB8D40D220F2}"/>
              </a:ext>
            </a:extLst>
          </p:cNvPr>
          <p:cNvSpPr txBox="1"/>
          <p:nvPr/>
        </p:nvSpPr>
        <p:spPr>
          <a:xfrm rot="-2700000">
            <a:off x="6069112" y="1960113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A6C5D7D-7549-4B5A-AF07-AE61C66858AE}"/>
              </a:ext>
            </a:extLst>
          </p:cNvPr>
          <p:cNvSpPr txBox="1"/>
          <p:nvPr/>
        </p:nvSpPr>
        <p:spPr>
          <a:xfrm rot="-2700000">
            <a:off x="6388185" y="1735682"/>
            <a:ext cx="1360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 /RTF1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8023757-2583-4EE9-AB61-AC6AF94EF32D}"/>
              </a:ext>
            </a:extLst>
          </p:cNvPr>
          <p:cNvSpPr txBox="1"/>
          <p:nvPr/>
        </p:nvSpPr>
        <p:spPr>
          <a:xfrm rot="-2700000">
            <a:off x="9506563" y="1835628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XL280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FCC0740-CE06-47C0-84ED-A01654058295}"/>
              </a:ext>
            </a:extLst>
          </p:cNvPr>
          <p:cNvSpPr txBox="1"/>
          <p:nvPr/>
        </p:nvSpPr>
        <p:spPr>
          <a:xfrm rot="-2700000">
            <a:off x="10038240" y="1843909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3FE6160-8911-4C8C-A137-C81968CD9D71}"/>
              </a:ext>
            </a:extLst>
          </p:cNvPr>
          <p:cNvSpPr txBox="1"/>
          <p:nvPr/>
        </p:nvSpPr>
        <p:spPr>
          <a:xfrm rot="-2700000">
            <a:off x="10357313" y="1619478"/>
            <a:ext cx="1360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 /RTF1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6FC9F73-A30B-40F6-B86B-968370182329}"/>
              </a:ext>
            </a:extLst>
          </p:cNvPr>
          <p:cNvSpPr txBox="1"/>
          <p:nvPr/>
        </p:nvSpPr>
        <p:spPr>
          <a:xfrm>
            <a:off x="912458" y="3092735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70kDa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CA2475E-77EC-4AE3-A6E4-65C147410613}"/>
              </a:ext>
            </a:extLst>
          </p:cNvPr>
          <p:cNvSpPr txBox="1"/>
          <p:nvPr/>
        </p:nvSpPr>
        <p:spPr>
          <a:xfrm>
            <a:off x="817880" y="2653815"/>
            <a:ext cx="8018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100kDa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71FF7D2-1EEA-4F19-A5A7-375D69DCA17C}"/>
              </a:ext>
            </a:extLst>
          </p:cNvPr>
          <p:cNvSpPr txBox="1"/>
          <p:nvPr/>
        </p:nvSpPr>
        <p:spPr>
          <a:xfrm>
            <a:off x="4731886" y="4414058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10kDa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352455B-BB25-47C9-B279-0C39FBEC8953}"/>
              </a:ext>
            </a:extLst>
          </p:cNvPr>
          <p:cNvSpPr txBox="1"/>
          <p:nvPr/>
        </p:nvSpPr>
        <p:spPr>
          <a:xfrm>
            <a:off x="4731886" y="4238284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15kDa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164D4C7-F640-4F22-8CC6-8F7F8D138B3A}"/>
              </a:ext>
            </a:extLst>
          </p:cNvPr>
          <p:cNvSpPr txBox="1"/>
          <p:nvPr/>
        </p:nvSpPr>
        <p:spPr>
          <a:xfrm>
            <a:off x="8955093" y="2938846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25kDa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01A23B0-5467-4A0A-B9D9-6261D504D23B}"/>
              </a:ext>
            </a:extLst>
          </p:cNvPr>
          <p:cNvSpPr txBox="1"/>
          <p:nvPr/>
        </p:nvSpPr>
        <p:spPr>
          <a:xfrm>
            <a:off x="8950811" y="2601273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35kDa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10E4B8B1-E2E6-49F1-AACA-7995B4F1B699}"/>
              </a:ext>
            </a:extLst>
          </p:cNvPr>
          <p:cNvCxnSpPr>
            <a:cxnSpLocks/>
          </p:cNvCxnSpPr>
          <p:nvPr/>
        </p:nvCxnSpPr>
        <p:spPr>
          <a:xfrm flipH="1">
            <a:off x="3052579" y="3045599"/>
            <a:ext cx="381230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>
            <a:extLst>
              <a:ext uri="{FF2B5EF4-FFF2-40B4-BE49-F238E27FC236}">
                <a16:creationId xmlns:a16="http://schemas.microsoft.com/office/drawing/2014/main" id="{9E2627C4-F6DA-44FC-9979-04C8850BF0C4}"/>
              </a:ext>
            </a:extLst>
          </p:cNvPr>
          <p:cNvCxnSpPr>
            <a:cxnSpLocks/>
          </p:cNvCxnSpPr>
          <p:nvPr/>
        </p:nvCxnSpPr>
        <p:spPr>
          <a:xfrm flipH="1">
            <a:off x="7046895" y="4354464"/>
            <a:ext cx="381230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2A359236-FC5C-41CE-B8CD-BA6EB0EDC322}"/>
              </a:ext>
            </a:extLst>
          </p:cNvPr>
          <p:cNvCxnSpPr>
            <a:cxnSpLocks/>
          </p:cNvCxnSpPr>
          <p:nvPr/>
        </p:nvCxnSpPr>
        <p:spPr>
          <a:xfrm flipH="1">
            <a:off x="11029131" y="3003822"/>
            <a:ext cx="381230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id="{531722D4-A613-404F-8B0F-B4CDDC0B66F6}"/>
              </a:ext>
            </a:extLst>
          </p:cNvPr>
          <p:cNvSpPr/>
          <p:nvPr/>
        </p:nvSpPr>
        <p:spPr>
          <a:xfrm>
            <a:off x="480766" y="6252820"/>
            <a:ext cx="38266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rrow points to the band of interest.</a:t>
            </a:r>
          </a:p>
        </p:txBody>
      </p:sp>
    </p:spTree>
    <p:extLst>
      <p:ext uri="{BB962C8B-B14F-4D97-AF65-F5344CB8AC3E}">
        <p14:creationId xmlns:p14="http://schemas.microsoft.com/office/powerpoint/2010/main" val="2058737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E164A04-261C-45A6-9DF8-4D825A9AB2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113" y="4048488"/>
            <a:ext cx="4105975" cy="2269762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DAF3C79-0169-4CD8-B72B-83F9D64A9676}"/>
              </a:ext>
            </a:extLst>
          </p:cNvPr>
          <p:cNvSpPr txBox="1"/>
          <p:nvPr/>
        </p:nvSpPr>
        <p:spPr>
          <a:xfrm>
            <a:off x="480766" y="245636"/>
            <a:ext cx="114555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1B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Immunoblot analysis of H3K4me (including H3K4me1, H3K4me2, and H3K4me3) in </a:t>
            </a:r>
            <a:r>
              <a:rPr lang="en-GB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GB" altLang="zh-CN" i="1" dirty="0" err="1">
                <a:latin typeface="Arial" panose="020B0604020202020204" pitchFamily="34" charset="0"/>
                <a:cs typeface="Arial" panose="020B0604020202020204" pitchFamily="34" charset="0"/>
              </a:rPr>
              <a:t>deneoformans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 wild-type XL280, </a:t>
            </a:r>
            <a:r>
              <a:rPr lang="en-GB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l-GR" altLang="zh-CN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, and </a:t>
            </a:r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l-GR" altLang="zh-CN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/RTF1 strains.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FAFF323-EB81-4331-838D-E73ECD0EAE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547" y="1823216"/>
            <a:ext cx="4257541" cy="159772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519F8FD-FC4D-4B3E-9825-C381B09CB0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911" y="1823216"/>
            <a:ext cx="4451841" cy="148394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DCDEAB7E-A6CC-4BD8-8DA8-FB4DF612B4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911" y="4007280"/>
            <a:ext cx="4451841" cy="2281918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80F41F53-0A76-4E4A-8759-8439751F700C}"/>
              </a:ext>
            </a:extLst>
          </p:cNvPr>
          <p:cNvSpPr txBox="1"/>
          <p:nvPr/>
        </p:nvSpPr>
        <p:spPr>
          <a:xfrm rot="-2700000">
            <a:off x="3095920" y="1616824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XL280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839E251F-2EAE-4CFA-B812-B6299638078D}"/>
              </a:ext>
            </a:extLst>
          </p:cNvPr>
          <p:cNvSpPr txBox="1"/>
          <p:nvPr/>
        </p:nvSpPr>
        <p:spPr>
          <a:xfrm rot="-2700000">
            <a:off x="3627597" y="1625105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2E92213-3FDC-416E-BD74-9DB2BF4E447C}"/>
              </a:ext>
            </a:extLst>
          </p:cNvPr>
          <p:cNvSpPr txBox="1"/>
          <p:nvPr/>
        </p:nvSpPr>
        <p:spPr>
          <a:xfrm rot="-2700000">
            <a:off x="3946670" y="1400674"/>
            <a:ext cx="1360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 /RTF1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3E224CD-7F57-46E7-8959-C54A97F1FE02}"/>
              </a:ext>
            </a:extLst>
          </p:cNvPr>
          <p:cNvSpPr txBox="1"/>
          <p:nvPr/>
        </p:nvSpPr>
        <p:spPr>
          <a:xfrm rot="-2700000">
            <a:off x="9411879" y="1872823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XL280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56E580A-BBA6-40E8-A665-FA5146F4AE33}"/>
              </a:ext>
            </a:extLst>
          </p:cNvPr>
          <p:cNvSpPr txBox="1"/>
          <p:nvPr/>
        </p:nvSpPr>
        <p:spPr>
          <a:xfrm rot="-2700000">
            <a:off x="9943556" y="1881104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89D17B1-662C-41FC-9E0A-14E32D9893A5}"/>
              </a:ext>
            </a:extLst>
          </p:cNvPr>
          <p:cNvSpPr txBox="1"/>
          <p:nvPr/>
        </p:nvSpPr>
        <p:spPr>
          <a:xfrm rot="-2700000">
            <a:off x="10262629" y="1656673"/>
            <a:ext cx="1360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 /RTF1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F4BC7C0-127D-4CE5-B4D9-6E885AA86CBB}"/>
              </a:ext>
            </a:extLst>
          </p:cNvPr>
          <p:cNvSpPr txBox="1"/>
          <p:nvPr/>
        </p:nvSpPr>
        <p:spPr>
          <a:xfrm rot="-2700000">
            <a:off x="3284457" y="4684858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XL280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75F2F6D-A686-4A9D-9F6A-2D738B02AFC8}"/>
              </a:ext>
            </a:extLst>
          </p:cNvPr>
          <p:cNvSpPr txBox="1"/>
          <p:nvPr/>
        </p:nvSpPr>
        <p:spPr>
          <a:xfrm rot="-2700000">
            <a:off x="3816134" y="4693139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4571C7A-5B76-436C-9549-89BD3543A4DC}"/>
              </a:ext>
            </a:extLst>
          </p:cNvPr>
          <p:cNvSpPr txBox="1"/>
          <p:nvPr/>
        </p:nvSpPr>
        <p:spPr>
          <a:xfrm rot="-2700000">
            <a:off x="4135207" y="4468708"/>
            <a:ext cx="1360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 /RTF1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6ADF56F4-4050-486E-8D8D-20134886C6C6}"/>
              </a:ext>
            </a:extLst>
          </p:cNvPr>
          <p:cNvSpPr txBox="1"/>
          <p:nvPr/>
        </p:nvSpPr>
        <p:spPr>
          <a:xfrm rot="-2700000">
            <a:off x="9229306" y="3883928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XL280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45A50EE-3CD8-4A4C-99F8-24A65CF68878}"/>
              </a:ext>
            </a:extLst>
          </p:cNvPr>
          <p:cNvSpPr txBox="1"/>
          <p:nvPr/>
        </p:nvSpPr>
        <p:spPr>
          <a:xfrm rot="-2700000">
            <a:off x="9760983" y="3892209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BC58205-6018-4CCE-8AE6-1A3BEA16E5B5}"/>
              </a:ext>
            </a:extLst>
          </p:cNvPr>
          <p:cNvSpPr txBox="1"/>
          <p:nvPr/>
        </p:nvSpPr>
        <p:spPr>
          <a:xfrm rot="-2700000">
            <a:off x="10080056" y="3667778"/>
            <a:ext cx="1360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 /RTF1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7" name="直接箭头连接符 46">
            <a:extLst>
              <a:ext uri="{FF2B5EF4-FFF2-40B4-BE49-F238E27FC236}">
                <a16:creationId xmlns:a16="http://schemas.microsoft.com/office/drawing/2014/main" id="{0FD49B36-A27B-4CA6-A896-E32CB6697ABB}"/>
              </a:ext>
            </a:extLst>
          </p:cNvPr>
          <p:cNvCxnSpPr>
            <a:cxnSpLocks/>
          </p:cNvCxnSpPr>
          <p:nvPr/>
        </p:nvCxnSpPr>
        <p:spPr>
          <a:xfrm>
            <a:off x="2811636" y="2979611"/>
            <a:ext cx="365928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>
            <a:extLst>
              <a:ext uri="{FF2B5EF4-FFF2-40B4-BE49-F238E27FC236}">
                <a16:creationId xmlns:a16="http://schemas.microsoft.com/office/drawing/2014/main" id="{2B477B9E-F1FC-40BD-8D91-B915786B4EA9}"/>
              </a:ext>
            </a:extLst>
          </p:cNvPr>
          <p:cNvCxnSpPr>
            <a:cxnSpLocks/>
          </p:cNvCxnSpPr>
          <p:nvPr/>
        </p:nvCxnSpPr>
        <p:spPr>
          <a:xfrm flipH="1">
            <a:off x="4966815" y="6148588"/>
            <a:ext cx="438902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箭头连接符 48">
            <a:extLst>
              <a:ext uri="{FF2B5EF4-FFF2-40B4-BE49-F238E27FC236}">
                <a16:creationId xmlns:a16="http://schemas.microsoft.com/office/drawing/2014/main" id="{CCCB0BD9-F45C-461C-B2B5-6BA8E19DBA5A}"/>
              </a:ext>
            </a:extLst>
          </p:cNvPr>
          <p:cNvCxnSpPr>
            <a:cxnSpLocks/>
          </p:cNvCxnSpPr>
          <p:nvPr/>
        </p:nvCxnSpPr>
        <p:spPr>
          <a:xfrm flipH="1">
            <a:off x="10942815" y="2956751"/>
            <a:ext cx="337062" cy="231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83F5E65E-F862-46B0-BC53-A42516FD4E9D}"/>
              </a:ext>
            </a:extLst>
          </p:cNvPr>
          <p:cNvCxnSpPr>
            <a:cxnSpLocks/>
          </p:cNvCxnSpPr>
          <p:nvPr/>
        </p:nvCxnSpPr>
        <p:spPr>
          <a:xfrm flipH="1">
            <a:off x="10858085" y="5630114"/>
            <a:ext cx="421792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id="{E87C337E-5CB5-4577-86A9-5AC9724A84DE}"/>
              </a:ext>
            </a:extLst>
          </p:cNvPr>
          <p:cNvSpPr txBox="1"/>
          <p:nvPr/>
        </p:nvSpPr>
        <p:spPr>
          <a:xfrm>
            <a:off x="4715302" y="2850720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15kDa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A643C5F-9210-4933-BE33-75221415FB81}"/>
              </a:ext>
            </a:extLst>
          </p:cNvPr>
          <p:cNvSpPr txBox="1"/>
          <p:nvPr/>
        </p:nvSpPr>
        <p:spPr>
          <a:xfrm>
            <a:off x="8669013" y="2895431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15kDa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E7FA2111-EB29-45ED-8C06-3E350CC29C8C}"/>
              </a:ext>
            </a:extLst>
          </p:cNvPr>
          <p:cNvSpPr txBox="1"/>
          <p:nvPr/>
        </p:nvSpPr>
        <p:spPr>
          <a:xfrm>
            <a:off x="2515012" y="6011816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15kDa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5C28C110-105E-4F47-A551-8D1990A25947}"/>
              </a:ext>
            </a:extLst>
          </p:cNvPr>
          <p:cNvSpPr txBox="1"/>
          <p:nvPr/>
        </p:nvSpPr>
        <p:spPr>
          <a:xfrm>
            <a:off x="8560161" y="5588880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15kDa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FB31014-555C-4638-9CAA-671664F75251}"/>
              </a:ext>
            </a:extLst>
          </p:cNvPr>
          <p:cNvSpPr/>
          <p:nvPr/>
        </p:nvSpPr>
        <p:spPr>
          <a:xfrm>
            <a:off x="315161" y="6407425"/>
            <a:ext cx="38266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rrow points to the band of interest.</a:t>
            </a:r>
          </a:p>
        </p:txBody>
      </p:sp>
    </p:spTree>
    <p:extLst>
      <p:ext uri="{BB962C8B-B14F-4D97-AF65-F5344CB8AC3E}">
        <p14:creationId xmlns:p14="http://schemas.microsoft.com/office/powerpoint/2010/main" val="921947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1C33022-C0B1-4EC0-A2CD-9EEDA20251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29" y="1970303"/>
            <a:ext cx="5250084" cy="376153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51BC0E9-8B1E-4A77-9FBF-A61A8AE2E5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524" y="1620711"/>
            <a:ext cx="4241181" cy="180828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2EF2723-2C7B-4A26-9F68-9633B86903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524" y="4557017"/>
            <a:ext cx="4662924" cy="172818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9C4013C-17FE-441B-9ABD-678FB1B987DF}"/>
              </a:ext>
            </a:extLst>
          </p:cNvPr>
          <p:cNvSpPr txBox="1"/>
          <p:nvPr/>
        </p:nvSpPr>
        <p:spPr>
          <a:xfrm>
            <a:off x="368202" y="331735"/>
            <a:ext cx="11455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1I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Immunoblot analysis of H2Bub1 in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strains expressing the indicated proteins.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986AEB9-5C77-4072-A38E-63AA4445FCA8}"/>
              </a:ext>
            </a:extLst>
          </p:cNvPr>
          <p:cNvSpPr txBox="1"/>
          <p:nvPr/>
        </p:nvSpPr>
        <p:spPr>
          <a:xfrm rot="-2700000">
            <a:off x="1940330" y="1851018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XL280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75820CD-D27E-42ED-B4AB-81914B4E424D}"/>
              </a:ext>
            </a:extLst>
          </p:cNvPr>
          <p:cNvSpPr txBox="1"/>
          <p:nvPr/>
        </p:nvSpPr>
        <p:spPr>
          <a:xfrm rot="-2700000">
            <a:off x="2621226" y="1884985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BCCD4FB-3486-4C70-AF0F-611AC17E1FA0}"/>
              </a:ext>
            </a:extLst>
          </p:cNvPr>
          <p:cNvSpPr txBox="1"/>
          <p:nvPr/>
        </p:nvSpPr>
        <p:spPr>
          <a:xfrm rot="-2700000">
            <a:off x="2927133" y="1437361"/>
            <a:ext cx="2040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 /FLAG-RTF1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90355FE-A5E3-4338-98AC-F8A6C6CA3653}"/>
              </a:ext>
            </a:extLst>
          </p:cNvPr>
          <p:cNvSpPr txBox="1"/>
          <p:nvPr/>
        </p:nvSpPr>
        <p:spPr>
          <a:xfrm rot="-2700000">
            <a:off x="3569695" y="1464957"/>
            <a:ext cx="1992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 /FLAG-HMD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6E8C6C7-0466-4444-B028-A6A5A3627800}"/>
              </a:ext>
            </a:extLst>
          </p:cNvPr>
          <p:cNvSpPr txBox="1"/>
          <p:nvPr/>
        </p:nvSpPr>
        <p:spPr>
          <a:xfrm rot="-2700000">
            <a:off x="4177296" y="1480651"/>
            <a:ext cx="2044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 /FLAG-Plus3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BC9F706-7AB9-4DCC-8EC0-4670EC44A823}"/>
              </a:ext>
            </a:extLst>
          </p:cNvPr>
          <p:cNvSpPr txBox="1"/>
          <p:nvPr/>
        </p:nvSpPr>
        <p:spPr>
          <a:xfrm rot="-2700000">
            <a:off x="7947820" y="1385777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XL280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6E9DAB8-D8BB-4E7B-A400-E4EDE016002F}"/>
              </a:ext>
            </a:extLst>
          </p:cNvPr>
          <p:cNvSpPr txBox="1"/>
          <p:nvPr/>
        </p:nvSpPr>
        <p:spPr>
          <a:xfrm rot="-2700000">
            <a:off x="8449604" y="1419744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C51FB96-E8BB-47C0-B0F4-C64D83DE06B2}"/>
              </a:ext>
            </a:extLst>
          </p:cNvPr>
          <p:cNvSpPr txBox="1"/>
          <p:nvPr/>
        </p:nvSpPr>
        <p:spPr>
          <a:xfrm rot="-2700000">
            <a:off x="8698953" y="972120"/>
            <a:ext cx="2040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 /FLAG-RTF1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E9648FA-D9FD-49DE-9D54-C15F2B44E39D}"/>
              </a:ext>
            </a:extLst>
          </p:cNvPr>
          <p:cNvSpPr txBox="1"/>
          <p:nvPr/>
        </p:nvSpPr>
        <p:spPr>
          <a:xfrm rot="-2700000">
            <a:off x="9162407" y="990289"/>
            <a:ext cx="1992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 /FLAG-HMD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3DACF46-42F2-4198-A1DA-D7D07DA0E3A5}"/>
              </a:ext>
            </a:extLst>
          </p:cNvPr>
          <p:cNvSpPr txBox="1"/>
          <p:nvPr/>
        </p:nvSpPr>
        <p:spPr>
          <a:xfrm rot="-2700000">
            <a:off x="9611829" y="975678"/>
            <a:ext cx="2044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 /FLAG-Plus3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7A62E2C-6058-4511-B2D3-E9E9E4056835}"/>
              </a:ext>
            </a:extLst>
          </p:cNvPr>
          <p:cNvSpPr txBox="1"/>
          <p:nvPr/>
        </p:nvSpPr>
        <p:spPr>
          <a:xfrm rot="-2700000">
            <a:off x="8156781" y="4340597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XL280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66DB159-AC5D-4DC8-BC83-AD1EF24AF072}"/>
              </a:ext>
            </a:extLst>
          </p:cNvPr>
          <p:cNvSpPr txBox="1"/>
          <p:nvPr/>
        </p:nvSpPr>
        <p:spPr>
          <a:xfrm rot="-2700000">
            <a:off x="8649138" y="4374564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8FB770E-5537-4678-A615-406C41C35F11}"/>
              </a:ext>
            </a:extLst>
          </p:cNvPr>
          <p:cNvSpPr txBox="1"/>
          <p:nvPr/>
        </p:nvSpPr>
        <p:spPr>
          <a:xfrm rot="-2700000">
            <a:off x="8813644" y="3926940"/>
            <a:ext cx="2040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 /FLAG-RTF1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4093468-4770-494B-95CE-83B106CC9106}"/>
              </a:ext>
            </a:extLst>
          </p:cNvPr>
          <p:cNvSpPr txBox="1"/>
          <p:nvPr/>
        </p:nvSpPr>
        <p:spPr>
          <a:xfrm rot="-2700000">
            <a:off x="9305379" y="3945109"/>
            <a:ext cx="1992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 /FLAG-HMD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77D7B96-0387-43B8-BC8C-2489F11033BA}"/>
              </a:ext>
            </a:extLst>
          </p:cNvPr>
          <p:cNvSpPr txBox="1"/>
          <p:nvPr/>
        </p:nvSpPr>
        <p:spPr>
          <a:xfrm rot="-2700000">
            <a:off x="9707666" y="3930498"/>
            <a:ext cx="2044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Δ /FLAG-Plus3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14A723E6-863A-4E83-84B8-4E36AFFCDFB8}"/>
              </a:ext>
            </a:extLst>
          </p:cNvPr>
          <p:cNvCxnSpPr>
            <a:cxnSpLocks/>
          </p:cNvCxnSpPr>
          <p:nvPr/>
        </p:nvCxnSpPr>
        <p:spPr>
          <a:xfrm flipH="1">
            <a:off x="10534299" y="5413298"/>
            <a:ext cx="438902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A51122EB-911C-4271-BCE3-5E18ED833CF2}"/>
              </a:ext>
            </a:extLst>
          </p:cNvPr>
          <p:cNvCxnSpPr>
            <a:cxnSpLocks/>
          </p:cNvCxnSpPr>
          <p:nvPr/>
        </p:nvCxnSpPr>
        <p:spPr>
          <a:xfrm>
            <a:off x="7422757" y="2744756"/>
            <a:ext cx="391464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C2431D68-A600-43E2-8976-B3140860268E}"/>
              </a:ext>
            </a:extLst>
          </p:cNvPr>
          <p:cNvCxnSpPr>
            <a:cxnSpLocks/>
          </p:cNvCxnSpPr>
          <p:nvPr/>
        </p:nvCxnSpPr>
        <p:spPr>
          <a:xfrm flipH="1">
            <a:off x="5393378" y="3192117"/>
            <a:ext cx="438902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798DA81E-2733-4A5F-A96C-9B5AB3D3EE4D}"/>
              </a:ext>
            </a:extLst>
          </p:cNvPr>
          <p:cNvCxnSpPr>
            <a:cxnSpLocks/>
          </p:cNvCxnSpPr>
          <p:nvPr/>
        </p:nvCxnSpPr>
        <p:spPr>
          <a:xfrm flipH="1">
            <a:off x="5387419" y="4557017"/>
            <a:ext cx="438902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35536971-AC35-46B4-83CD-2EBD4B94600B}"/>
              </a:ext>
            </a:extLst>
          </p:cNvPr>
          <p:cNvCxnSpPr>
            <a:cxnSpLocks/>
          </p:cNvCxnSpPr>
          <p:nvPr/>
        </p:nvCxnSpPr>
        <p:spPr>
          <a:xfrm flipH="1">
            <a:off x="5396841" y="4835524"/>
            <a:ext cx="438902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F86BC944-02A5-4CBB-81FC-492A37BCC69C}"/>
              </a:ext>
            </a:extLst>
          </p:cNvPr>
          <p:cNvSpPr txBox="1"/>
          <p:nvPr/>
        </p:nvSpPr>
        <p:spPr>
          <a:xfrm>
            <a:off x="10394469" y="2634610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15kDa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D70DDDE-45BF-405C-A1F3-86FD5E3FEBDA}"/>
              </a:ext>
            </a:extLst>
          </p:cNvPr>
          <p:cNvSpPr txBox="1"/>
          <p:nvPr/>
        </p:nvSpPr>
        <p:spPr>
          <a:xfrm>
            <a:off x="10393782" y="2424376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25kDa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25E1BB6-9EFA-4D18-AD29-F45BC9235517}"/>
              </a:ext>
            </a:extLst>
          </p:cNvPr>
          <p:cNvSpPr txBox="1"/>
          <p:nvPr/>
        </p:nvSpPr>
        <p:spPr>
          <a:xfrm>
            <a:off x="7478231" y="5314357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25kDa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AFA0E1C-EB80-409E-9468-ACBCF0A26BA4}"/>
              </a:ext>
            </a:extLst>
          </p:cNvPr>
          <p:cNvSpPr txBox="1"/>
          <p:nvPr/>
        </p:nvSpPr>
        <p:spPr>
          <a:xfrm>
            <a:off x="7478231" y="5083400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35kDa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24C655A-1EBB-41E4-959C-C71FDB4CA2B1}"/>
              </a:ext>
            </a:extLst>
          </p:cNvPr>
          <p:cNvSpPr txBox="1"/>
          <p:nvPr/>
        </p:nvSpPr>
        <p:spPr>
          <a:xfrm>
            <a:off x="5177486" y="4960142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25kDa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A23C0E4-4764-4AE9-AF15-78D8D05EDCF4}"/>
              </a:ext>
            </a:extLst>
          </p:cNvPr>
          <p:cNvSpPr txBox="1"/>
          <p:nvPr/>
        </p:nvSpPr>
        <p:spPr>
          <a:xfrm>
            <a:off x="5177486" y="4504474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35kDa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44AA482-DAC9-4B0E-A49F-75A2CCB39AFC}"/>
              </a:ext>
            </a:extLst>
          </p:cNvPr>
          <p:cNvSpPr txBox="1"/>
          <p:nvPr/>
        </p:nvSpPr>
        <p:spPr>
          <a:xfrm>
            <a:off x="5256636" y="3164743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70kDa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E8240EEC-6DEF-4017-8D2D-E16E946C9AD1}"/>
              </a:ext>
            </a:extLst>
          </p:cNvPr>
          <p:cNvSpPr/>
          <p:nvPr/>
        </p:nvSpPr>
        <p:spPr>
          <a:xfrm>
            <a:off x="480766" y="6252820"/>
            <a:ext cx="38266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rrow points to the band of interest.</a:t>
            </a:r>
          </a:p>
        </p:txBody>
      </p:sp>
    </p:spTree>
    <p:extLst>
      <p:ext uri="{BB962C8B-B14F-4D97-AF65-F5344CB8AC3E}">
        <p14:creationId xmlns:p14="http://schemas.microsoft.com/office/powerpoint/2010/main" val="1874779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179</Words>
  <Application>Microsoft Office PowerPoint</Application>
  <PresentationFormat>宽屏</PresentationFormat>
  <Paragraphs>59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梁蓥</dc:creator>
  <cp:lastModifiedBy>梁蓥</cp:lastModifiedBy>
  <cp:revision>16</cp:revision>
  <dcterms:created xsi:type="dcterms:W3CDTF">2025-04-15T11:10:13Z</dcterms:created>
  <dcterms:modified xsi:type="dcterms:W3CDTF">2025-04-24T02:52:17Z</dcterms:modified>
</cp:coreProperties>
</file>