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04ACE2-096F-4D8D-A32B-601D4C3A06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60A63D1-7593-4B54-A2A8-50B3558C0D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14AC655-4BFE-4F11-85EF-BCB2F32C1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6D876-DB35-4A56-83C6-7EE7BFE973E9}" type="datetimeFigureOut">
              <a:rPr lang="zh-CN" altLang="en-US" smtClean="0"/>
              <a:t>2025/4/16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1888D74-0166-45DA-A20F-8A64993A8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945C211-0EC4-4C9F-992E-AB2BBD647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7F03E-D4BD-476C-AA43-87E5178612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492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0CF50E-9B7D-4E74-B538-253407A56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4AB5B6A-2D28-4858-A999-E6971959EA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6E444DE-CCE6-440F-8AA5-8C8F187C2B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6D876-DB35-4A56-83C6-7EE7BFE973E9}" type="datetimeFigureOut">
              <a:rPr lang="zh-CN" altLang="en-US" smtClean="0"/>
              <a:t>2025/4/16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C698E9-AB7B-4C5F-A271-0063484AB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6041F0-796F-4D32-8255-3200FBB0D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7F03E-D4BD-476C-AA43-87E5178612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281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D224BE2-F21F-436D-AB30-2C19F56562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FA927F8-2764-4DBB-9C3A-7A1477052E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47ADD01-04A0-4CD0-AB6F-B3983BF1C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6D876-DB35-4A56-83C6-7EE7BFE973E9}" type="datetimeFigureOut">
              <a:rPr lang="zh-CN" altLang="en-US" smtClean="0"/>
              <a:t>2025/4/16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663E9AB-FD59-4461-9348-FD891E0F4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B723360-3EC8-4D47-B1D3-395167135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7F03E-D4BD-476C-AA43-87E5178612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105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452F00-8B2A-40E3-A133-76DD060AF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E5DEF3D-B790-4955-8C72-5C0D941461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0EB691-330B-47E0-94E8-52F1624AA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6D876-DB35-4A56-83C6-7EE7BFE973E9}" type="datetimeFigureOut">
              <a:rPr lang="zh-CN" altLang="en-US" smtClean="0"/>
              <a:t>2025/4/16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F489F69-366F-4F3F-B06D-510A3554C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6826F9-C5D7-46FB-9DB1-D705838C1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7F03E-D4BD-476C-AA43-87E5178612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932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DA6C6C-BFB8-48EF-AE5F-45B642997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B7C2D4D-BDCF-4D12-8EC1-F32E751A34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317F36E-7C38-4187-A683-19CEAE0B28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6D876-DB35-4A56-83C6-7EE7BFE973E9}" type="datetimeFigureOut">
              <a:rPr lang="zh-CN" altLang="en-US" smtClean="0"/>
              <a:t>2025/4/16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99F097E-E397-4974-9655-E27CE63E2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E84A7EA-07E0-40EE-B5EC-39A840E0C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7F03E-D4BD-476C-AA43-87E5178612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891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B85C8B-67B1-4790-A773-4DA5E7247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216802-436F-4971-B577-BEABF83FE9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9D436E8-C940-41FD-B7B7-A0A1B4629E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7EACC07-A944-4470-B927-F51577890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6D876-DB35-4A56-83C6-7EE7BFE973E9}" type="datetimeFigureOut">
              <a:rPr lang="zh-CN" altLang="en-US" smtClean="0"/>
              <a:t>2025/4/16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DC1D718-8252-46A4-A753-B9A2DAD6C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1579E56-F553-48C7-BEEF-31DAEA287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7F03E-D4BD-476C-AA43-87E5178612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478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4E847D-12DD-415B-967B-942030F080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5C3C726-B650-4D9A-814A-BC18BB4557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A5A21AB-4E9E-4E80-AC06-0F1990FA18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98EAF62-7665-439D-8F5B-F4348F804E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4C8C3F0-7253-44FB-A148-AA09C68C80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65B6BCA-656C-4CF1-BB2B-317AF0C9B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6D876-DB35-4A56-83C6-7EE7BFE973E9}" type="datetimeFigureOut">
              <a:rPr lang="zh-CN" altLang="en-US" smtClean="0"/>
              <a:t>2025/4/16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3525B5C-A42E-4B27-889C-930092932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B87CA68-3E2D-4B3E-85A0-8C7AA7941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7F03E-D4BD-476C-AA43-87E5178612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080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42E79E-FD33-4B1A-95D9-3C567666F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48551F8-1230-416A-95F3-36C97C664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6D876-DB35-4A56-83C6-7EE7BFE973E9}" type="datetimeFigureOut">
              <a:rPr lang="zh-CN" altLang="en-US" smtClean="0"/>
              <a:t>2025/4/16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143E527-884B-40EE-8F8A-9D419DE57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A630FCC-C22D-4372-974A-4947A1D45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7F03E-D4BD-476C-AA43-87E5178612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022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1912921-67BA-43EF-9F6E-AE4388245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6D876-DB35-4A56-83C6-7EE7BFE973E9}" type="datetimeFigureOut">
              <a:rPr lang="zh-CN" altLang="en-US" smtClean="0"/>
              <a:t>2025/4/16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7280D75-B89F-41A9-9428-E1835107F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87EC8EE-06C9-4D5B-85FE-EB8066B13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7F03E-D4BD-476C-AA43-87E5178612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66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52098E-D7CF-4029-A3F3-DC8CC1DBFB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1A3EEA3-AAAB-4A72-989C-537AFC8680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38A7B62-5849-4450-8F44-06EA2556FD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230F8C7-0CBA-40C6-9868-761697747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6D876-DB35-4A56-83C6-7EE7BFE973E9}" type="datetimeFigureOut">
              <a:rPr lang="zh-CN" altLang="en-US" smtClean="0"/>
              <a:t>2025/4/16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D002C58-620D-4E7F-AD63-E68183084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C8092BB-90B3-42D1-B2D9-F158C5E01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7F03E-D4BD-476C-AA43-87E5178612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275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9745B4-01B8-485B-AA7E-A49865C2B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B2E6F3C-45BF-4988-A6D1-C91DBF2377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4AFBD7E-4018-4BD6-B1DA-3A53FF3E1F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01F3DE5-46BC-48F6-ABB7-9FAC42FFE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6D876-DB35-4A56-83C6-7EE7BFE973E9}" type="datetimeFigureOut">
              <a:rPr lang="zh-CN" altLang="en-US" smtClean="0"/>
              <a:t>2025/4/16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660CBBB-97D0-407F-BEF8-8E986729C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CBCF2EC-D97A-4E7C-9AD6-12F9CC7A3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7F03E-D4BD-476C-AA43-87E5178612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382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FB53BA0-DA0C-4BBB-BB50-F81E23B36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992477E-B3EA-42CD-9F30-7554E7ED07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89BA538-FAE5-4853-A2E7-A810C15FFD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86D876-DB35-4A56-83C6-7EE7BFE973E9}" type="datetimeFigureOut">
              <a:rPr lang="zh-CN" altLang="en-US" smtClean="0"/>
              <a:t>2025/4/16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FA3B04-7328-49CC-A04E-5C5961846F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9A6CB98-99FB-4622-B37A-C73AAAA1C5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C7F03E-D4BD-476C-AA43-87E5178612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013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tif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>
            <a:extLst>
              <a:ext uri="{FF2B5EF4-FFF2-40B4-BE49-F238E27FC236}">
                <a16:creationId xmlns:a16="http://schemas.microsoft.com/office/drawing/2014/main" id="{E713144C-D444-4BAD-9522-862E00482B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98" y="5022230"/>
            <a:ext cx="5016133" cy="123211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46EDA2A-1A81-4371-8B00-1CB1D1C6A8EE}"/>
              </a:ext>
            </a:extLst>
          </p:cNvPr>
          <p:cNvSpPr txBox="1"/>
          <p:nvPr/>
        </p:nvSpPr>
        <p:spPr>
          <a:xfrm>
            <a:off x="480766" y="321413"/>
            <a:ext cx="10418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badi" panose="020B0604020202020204" pitchFamily="34" charset="0"/>
              </a:rPr>
              <a:t>Figure</a:t>
            </a:r>
            <a:r>
              <a:rPr lang="zh-CN" altLang="en-US" dirty="0">
                <a:latin typeface="Abadi" panose="020B0604020202020204" pitchFamily="34" charset="0"/>
              </a:rPr>
              <a:t> </a:t>
            </a:r>
            <a:r>
              <a:rPr lang="en-US" altLang="zh-CN" dirty="0">
                <a:latin typeface="Abadi" panose="020B0604020202020204" pitchFamily="34" charset="0"/>
              </a:rPr>
              <a:t>3C Immunoblot analysis of H2Bub1 and H3K4me in strains expressing the indicated proteins.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8727CC4-BEA5-420B-B022-3BD7C62C83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66" y="1442302"/>
            <a:ext cx="4576352" cy="250753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EA5B4CB-7AD6-4873-A7E6-BE2EFAA191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347" y="1263191"/>
            <a:ext cx="5323344" cy="202276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F38D2DB-ECAB-4C05-8C97-A913FEB4D9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347" y="4606869"/>
            <a:ext cx="4980696" cy="1715964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24CF9897-217F-4289-96CB-818DE9206207}"/>
              </a:ext>
            </a:extLst>
          </p:cNvPr>
          <p:cNvSpPr txBox="1"/>
          <p:nvPr/>
        </p:nvSpPr>
        <p:spPr>
          <a:xfrm rot="-2700000">
            <a:off x="2014375" y="1738599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badi" panose="020B0604020202020204" pitchFamily="34" charset="0"/>
              </a:rPr>
              <a:t>XL280</a:t>
            </a:r>
            <a:endParaRPr lang="zh-CN" altLang="en-US" dirty="0">
              <a:latin typeface="Abadi" panose="020B0604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2C91D2C-2AE1-4863-8885-2B67569D5625}"/>
              </a:ext>
            </a:extLst>
          </p:cNvPr>
          <p:cNvSpPr txBox="1"/>
          <p:nvPr/>
        </p:nvSpPr>
        <p:spPr>
          <a:xfrm rot="-2700000">
            <a:off x="2499388" y="1786972"/>
            <a:ext cx="665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badi" panose="020B0604020202020204" pitchFamily="34" charset="0"/>
              </a:rPr>
              <a:t>rtf1</a:t>
            </a:r>
            <a:r>
              <a:rPr lang="en-US" altLang="zh-CN" dirty="0">
                <a:latin typeface="Abadi" panose="020B0604020202020204" pitchFamily="34" charset="0"/>
              </a:rPr>
              <a:t>Δ</a:t>
            </a:r>
            <a:endParaRPr lang="zh-CN" altLang="en-US" dirty="0">
              <a:latin typeface="Abadi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6AB4366-52A3-40B6-8879-6715CC1BD3EC}"/>
              </a:ext>
            </a:extLst>
          </p:cNvPr>
          <p:cNvSpPr txBox="1"/>
          <p:nvPr/>
        </p:nvSpPr>
        <p:spPr>
          <a:xfrm rot="-2700000">
            <a:off x="2801010" y="1552953"/>
            <a:ext cx="1373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badi" panose="020B0604020202020204" pitchFamily="34" charset="0"/>
              </a:rPr>
              <a:t>RTF1-mNG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F01A4DC-401C-4C4A-93EF-46A5C8021B99}"/>
              </a:ext>
            </a:extLst>
          </p:cNvPr>
          <p:cNvSpPr txBox="1"/>
          <p:nvPr/>
        </p:nvSpPr>
        <p:spPr>
          <a:xfrm rot="-2700000">
            <a:off x="3102658" y="1328500"/>
            <a:ext cx="2078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badi" panose="020B0604020202020204" pitchFamily="34" charset="0"/>
              </a:rPr>
              <a:t>RGS2-RTF1-mNG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48352D3-FDAE-4283-BD5C-45C74544CAF9}"/>
              </a:ext>
            </a:extLst>
          </p:cNvPr>
          <p:cNvSpPr txBox="1"/>
          <p:nvPr/>
        </p:nvSpPr>
        <p:spPr>
          <a:xfrm rot="-2700000">
            <a:off x="3608094" y="1379613"/>
            <a:ext cx="1898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badi" panose="020B0604020202020204" pitchFamily="34" charset="0"/>
              </a:rPr>
              <a:t>NLS-HMD-</a:t>
            </a:r>
            <a:r>
              <a:rPr lang="en-US" altLang="zh-CN" i="1" dirty="0" err="1">
                <a:latin typeface="Abadi" panose="020B0604020202020204" pitchFamily="34" charset="0"/>
              </a:rPr>
              <a:t>mNG</a:t>
            </a:r>
            <a:endParaRPr lang="zh-CN" altLang="en-US" i="1" dirty="0">
              <a:latin typeface="Abadi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1EC4DB1-F69A-4EA6-937C-D322E6E8E895}"/>
              </a:ext>
            </a:extLst>
          </p:cNvPr>
          <p:cNvSpPr txBox="1"/>
          <p:nvPr/>
        </p:nvSpPr>
        <p:spPr>
          <a:xfrm rot="-2700000">
            <a:off x="3974746" y="1298463"/>
            <a:ext cx="2032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badi" panose="020B0604020202020204" pitchFamily="34" charset="0"/>
              </a:rPr>
              <a:t>RGS2-HMD-mNG</a:t>
            </a:r>
            <a:endParaRPr lang="zh-CN" altLang="en-US" dirty="0">
              <a:latin typeface="Abadi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968DE07-CB59-4256-BE7E-787D8A599E41}"/>
              </a:ext>
            </a:extLst>
          </p:cNvPr>
          <p:cNvSpPr txBox="1"/>
          <p:nvPr/>
        </p:nvSpPr>
        <p:spPr>
          <a:xfrm rot="-2700000">
            <a:off x="8023992" y="1589902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badi" panose="020B0604020202020204" pitchFamily="34" charset="0"/>
              </a:rPr>
              <a:t>XL280</a:t>
            </a:r>
            <a:endParaRPr lang="zh-CN" altLang="en-US" dirty="0">
              <a:latin typeface="Abadi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15F31D5-12F9-41DA-AC19-45BDAD0EBA4D}"/>
              </a:ext>
            </a:extLst>
          </p:cNvPr>
          <p:cNvSpPr txBox="1"/>
          <p:nvPr/>
        </p:nvSpPr>
        <p:spPr>
          <a:xfrm rot="-2700000">
            <a:off x="8509005" y="1638275"/>
            <a:ext cx="665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badi" panose="020B0604020202020204" pitchFamily="34" charset="0"/>
              </a:rPr>
              <a:t>rtf1</a:t>
            </a:r>
            <a:r>
              <a:rPr lang="en-US" altLang="zh-CN" dirty="0">
                <a:latin typeface="Abadi" panose="020B0604020202020204" pitchFamily="34" charset="0"/>
              </a:rPr>
              <a:t>Δ</a:t>
            </a:r>
            <a:endParaRPr lang="zh-CN" altLang="en-US" dirty="0">
              <a:latin typeface="Abadi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BF72A7F-A2C5-42E2-950C-112A3C340E1F}"/>
              </a:ext>
            </a:extLst>
          </p:cNvPr>
          <p:cNvSpPr txBox="1"/>
          <p:nvPr/>
        </p:nvSpPr>
        <p:spPr>
          <a:xfrm rot="-2700000">
            <a:off x="8810627" y="1404256"/>
            <a:ext cx="1373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badi" panose="020B0604020202020204" pitchFamily="34" charset="0"/>
              </a:rPr>
              <a:t>RTF1-mNG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C494C10-35FD-44A4-B6EB-D35A6E71ED18}"/>
              </a:ext>
            </a:extLst>
          </p:cNvPr>
          <p:cNvSpPr txBox="1"/>
          <p:nvPr/>
        </p:nvSpPr>
        <p:spPr>
          <a:xfrm rot="-2700000">
            <a:off x="9112275" y="1179803"/>
            <a:ext cx="2078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badi" panose="020B0604020202020204" pitchFamily="34" charset="0"/>
              </a:rPr>
              <a:t>RGS2-RTF1-mNG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67847E3-3030-4FF6-AEC5-9C399A895331}"/>
              </a:ext>
            </a:extLst>
          </p:cNvPr>
          <p:cNvSpPr txBox="1"/>
          <p:nvPr/>
        </p:nvSpPr>
        <p:spPr>
          <a:xfrm rot="-2700000">
            <a:off x="9617711" y="1230916"/>
            <a:ext cx="1898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badi" panose="020B0604020202020204" pitchFamily="34" charset="0"/>
              </a:rPr>
              <a:t>NLS-HMD-</a:t>
            </a:r>
            <a:r>
              <a:rPr lang="en-US" altLang="zh-CN" i="1" dirty="0" err="1">
                <a:latin typeface="Abadi" panose="020B0604020202020204" pitchFamily="34" charset="0"/>
              </a:rPr>
              <a:t>mNG</a:t>
            </a:r>
            <a:endParaRPr lang="zh-CN" altLang="en-US" i="1" dirty="0">
              <a:latin typeface="Abadi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B904378-FBF5-434E-B013-976D3C395AC9}"/>
              </a:ext>
            </a:extLst>
          </p:cNvPr>
          <p:cNvSpPr txBox="1"/>
          <p:nvPr/>
        </p:nvSpPr>
        <p:spPr>
          <a:xfrm rot="-2700000">
            <a:off x="9984363" y="1149766"/>
            <a:ext cx="2032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badi" panose="020B0604020202020204" pitchFamily="34" charset="0"/>
              </a:rPr>
              <a:t>RGS2-HMD-mNG</a:t>
            </a:r>
            <a:endParaRPr lang="zh-CN" altLang="en-US" dirty="0">
              <a:latin typeface="Abadi" panose="020B060402020202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EC53FE8-6900-4612-970A-5075693AE4F7}"/>
              </a:ext>
            </a:extLst>
          </p:cNvPr>
          <p:cNvSpPr txBox="1"/>
          <p:nvPr/>
        </p:nvSpPr>
        <p:spPr>
          <a:xfrm rot="-2700000">
            <a:off x="2774832" y="5142308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badi" panose="020B0604020202020204" pitchFamily="34" charset="0"/>
              </a:rPr>
              <a:t>XL280</a:t>
            </a:r>
            <a:endParaRPr lang="zh-CN" altLang="en-US" dirty="0">
              <a:latin typeface="Abadi" panose="020B060402020202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6F5AF30-4ACC-4892-B434-2ECFC8F29CF2}"/>
              </a:ext>
            </a:extLst>
          </p:cNvPr>
          <p:cNvSpPr txBox="1"/>
          <p:nvPr/>
        </p:nvSpPr>
        <p:spPr>
          <a:xfrm rot="-2700000">
            <a:off x="3156148" y="5190681"/>
            <a:ext cx="665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badi" panose="020B0604020202020204" pitchFamily="34" charset="0"/>
              </a:rPr>
              <a:t>rtf1</a:t>
            </a:r>
            <a:r>
              <a:rPr lang="en-US" altLang="zh-CN" dirty="0">
                <a:latin typeface="Abadi" panose="020B0604020202020204" pitchFamily="34" charset="0"/>
              </a:rPr>
              <a:t>Δ</a:t>
            </a:r>
            <a:endParaRPr lang="zh-CN" altLang="en-US" dirty="0">
              <a:latin typeface="Abadi" panose="020B06040202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F303F5D-2B4C-4FCF-9B0E-FC032F4C6B9E}"/>
              </a:ext>
            </a:extLst>
          </p:cNvPr>
          <p:cNvSpPr txBox="1"/>
          <p:nvPr/>
        </p:nvSpPr>
        <p:spPr>
          <a:xfrm rot="-2700000">
            <a:off x="3363503" y="4956662"/>
            <a:ext cx="1373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badi" panose="020B0604020202020204" pitchFamily="34" charset="0"/>
              </a:rPr>
              <a:t>RTF1-mNG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28D71B9-9D2F-4772-9C8A-1D0BA6642A96}"/>
              </a:ext>
            </a:extLst>
          </p:cNvPr>
          <p:cNvSpPr txBox="1"/>
          <p:nvPr/>
        </p:nvSpPr>
        <p:spPr>
          <a:xfrm rot="-2700000">
            <a:off x="3589737" y="4732209"/>
            <a:ext cx="2078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badi" panose="020B0604020202020204" pitchFamily="34" charset="0"/>
              </a:rPr>
              <a:t>RGS2-RTF1-mNG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A7A3B11-2F45-4366-8639-7710B18F6FF2}"/>
              </a:ext>
            </a:extLst>
          </p:cNvPr>
          <p:cNvSpPr txBox="1"/>
          <p:nvPr/>
        </p:nvSpPr>
        <p:spPr>
          <a:xfrm rot="-2700000">
            <a:off x="4048039" y="4783322"/>
            <a:ext cx="1898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badi" panose="020B0604020202020204" pitchFamily="34" charset="0"/>
              </a:rPr>
              <a:t>NLS-HMD-</a:t>
            </a:r>
            <a:r>
              <a:rPr lang="en-US" altLang="zh-CN" i="1" dirty="0" err="1">
                <a:latin typeface="Abadi" panose="020B0604020202020204" pitchFamily="34" charset="0"/>
              </a:rPr>
              <a:t>mNG</a:t>
            </a:r>
            <a:endParaRPr lang="zh-CN" altLang="en-US" i="1" dirty="0">
              <a:latin typeface="Abadi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3448ACC-815F-4812-917C-AF1EF267A965}"/>
              </a:ext>
            </a:extLst>
          </p:cNvPr>
          <p:cNvSpPr txBox="1"/>
          <p:nvPr/>
        </p:nvSpPr>
        <p:spPr>
          <a:xfrm rot="-2700000">
            <a:off x="4405264" y="4702172"/>
            <a:ext cx="2032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badi" panose="020B0604020202020204" pitchFamily="34" charset="0"/>
              </a:rPr>
              <a:t>RGS2-HMD-mNG</a:t>
            </a:r>
            <a:endParaRPr lang="zh-CN" altLang="en-US" dirty="0">
              <a:latin typeface="Abadi" panose="020B0604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19F1662-6811-41EC-95F6-38DF31B42DF0}"/>
              </a:ext>
            </a:extLst>
          </p:cNvPr>
          <p:cNvSpPr txBox="1"/>
          <p:nvPr/>
        </p:nvSpPr>
        <p:spPr>
          <a:xfrm rot="-2700000">
            <a:off x="8269341" y="4483330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badi" panose="020B0604020202020204" pitchFamily="34" charset="0"/>
              </a:rPr>
              <a:t>XL280</a:t>
            </a:r>
            <a:endParaRPr lang="zh-CN" altLang="en-US" dirty="0">
              <a:latin typeface="Abadi" panose="020B0604020202020204" pitchFamily="34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ABB2AFA-A018-424A-9F29-8063D70AD85B}"/>
              </a:ext>
            </a:extLst>
          </p:cNvPr>
          <p:cNvSpPr txBox="1"/>
          <p:nvPr/>
        </p:nvSpPr>
        <p:spPr>
          <a:xfrm rot="-2700000">
            <a:off x="8669511" y="4531703"/>
            <a:ext cx="665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badi" panose="020B0604020202020204" pitchFamily="34" charset="0"/>
              </a:rPr>
              <a:t>rtf1</a:t>
            </a:r>
            <a:r>
              <a:rPr lang="en-US" altLang="zh-CN" dirty="0">
                <a:latin typeface="Abadi" panose="020B0604020202020204" pitchFamily="34" charset="0"/>
              </a:rPr>
              <a:t>Δ</a:t>
            </a:r>
            <a:endParaRPr lang="zh-CN" altLang="en-US" dirty="0">
              <a:latin typeface="Abadi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04C4495-CA70-42E9-96FA-79AD7E372404}"/>
              </a:ext>
            </a:extLst>
          </p:cNvPr>
          <p:cNvSpPr txBox="1"/>
          <p:nvPr/>
        </p:nvSpPr>
        <p:spPr>
          <a:xfrm rot="-2700000">
            <a:off x="8876864" y="4297684"/>
            <a:ext cx="1373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badi" panose="020B0604020202020204" pitchFamily="34" charset="0"/>
              </a:rPr>
              <a:t>RTF1-mNG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3E2E24D-4E24-48EC-9B67-DE8BCBF867A6}"/>
              </a:ext>
            </a:extLst>
          </p:cNvPr>
          <p:cNvSpPr txBox="1"/>
          <p:nvPr/>
        </p:nvSpPr>
        <p:spPr>
          <a:xfrm rot="-2700000">
            <a:off x="9093671" y="4073231"/>
            <a:ext cx="2078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badi" panose="020B0604020202020204" pitchFamily="34" charset="0"/>
              </a:rPr>
              <a:t>RGS2-RTF1-mNG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5CD1D46-B6F6-4630-BAED-A1BCEB23FA56}"/>
              </a:ext>
            </a:extLst>
          </p:cNvPr>
          <p:cNvSpPr txBox="1"/>
          <p:nvPr/>
        </p:nvSpPr>
        <p:spPr>
          <a:xfrm rot="-2700000">
            <a:off x="9514270" y="4124344"/>
            <a:ext cx="1898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badi" panose="020B0604020202020204" pitchFamily="34" charset="0"/>
              </a:rPr>
              <a:t>NLS-HMD-</a:t>
            </a:r>
            <a:r>
              <a:rPr lang="en-US" altLang="zh-CN" i="1" dirty="0" err="1">
                <a:latin typeface="Abadi" panose="020B0604020202020204" pitchFamily="34" charset="0"/>
              </a:rPr>
              <a:t>mNG</a:t>
            </a:r>
            <a:endParaRPr lang="zh-CN" altLang="en-US" i="1" dirty="0">
              <a:latin typeface="Abadi" panose="020B0604020202020204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16A6613A-56CE-4BC3-857C-3D7A5D7EF1B4}"/>
              </a:ext>
            </a:extLst>
          </p:cNvPr>
          <p:cNvSpPr txBox="1"/>
          <p:nvPr/>
        </p:nvSpPr>
        <p:spPr>
          <a:xfrm rot="-2700000">
            <a:off x="9843211" y="4043194"/>
            <a:ext cx="2032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Abadi" panose="020B0604020202020204" pitchFamily="34" charset="0"/>
              </a:rPr>
              <a:t>RGS2-HMD-mNG</a:t>
            </a:r>
            <a:endParaRPr lang="zh-CN" altLang="en-US" dirty="0">
              <a:latin typeface="Abadi" panose="020B0604020202020204" pitchFamily="34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721178C-2AC0-449F-8DAF-789734803E68}"/>
              </a:ext>
            </a:extLst>
          </p:cNvPr>
          <p:cNvSpPr txBox="1"/>
          <p:nvPr/>
        </p:nvSpPr>
        <p:spPr>
          <a:xfrm>
            <a:off x="4856818" y="3234001"/>
            <a:ext cx="702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15kDa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6A4D209-58F1-4B25-BD55-D603A36B5844}"/>
              </a:ext>
            </a:extLst>
          </p:cNvPr>
          <p:cNvSpPr txBox="1"/>
          <p:nvPr/>
        </p:nvSpPr>
        <p:spPr>
          <a:xfrm>
            <a:off x="10876584" y="2718085"/>
            <a:ext cx="702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15kDa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67B45305-A89C-4F77-8946-BBB644844C78}"/>
              </a:ext>
            </a:extLst>
          </p:cNvPr>
          <p:cNvSpPr txBox="1"/>
          <p:nvPr/>
        </p:nvSpPr>
        <p:spPr>
          <a:xfrm>
            <a:off x="5208036" y="5864923"/>
            <a:ext cx="702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15kDa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5228DBE-A3C8-4A05-9866-4FE6A0955974}"/>
              </a:ext>
            </a:extLst>
          </p:cNvPr>
          <p:cNvSpPr txBox="1"/>
          <p:nvPr/>
        </p:nvSpPr>
        <p:spPr>
          <a:xfrm>
            <a:off x="7561027" y="6050322"/>
            <a:ext cx="702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15kDa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6" name="直接箭头连接符 45">
            <a:extLst>
              <a:ext uri="{FF2B5EF4-FFF2-40B4-BE49-F238E27FC236}">
                <a16:creationId xmlns:a16="http://schemas.microsoft.com/office/drawing/2014/main" id="{61F09152-883A-40AD-B655-4223BA6E08F4}"/>
              </a:ext>
            </a:extLst>
          </p:cNvPr>
          <p:cNvCxnSpPr>
            <a:cxnSpLocks/>
          </p:cNvCxnSpPr>
          <p:nvPr/>
        </p:nvCxnSpPr>
        <p:spPr>
          <a:xfrm flipH="1">
            <a:off x="10578024" y="6125565"/>
            <a:ext cx="438902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>
            <a:extLst>
              <a:ext uri="{FF2B5EF4-FFF2-40B4-BE49-F238E27FC236}">
                <a16:creationId xmlns:a16="http://schemas.microsoft.com/office/drawing/2014/main" id="{070807ED-1BC4-4C2D-9972-7545EA1BB34C}"/>
              </a:ext>
            </a:extLst>
          </p:cNvPr>
          <p:cNvCxnSpPr>
            <a:cxnSpLocks/>
          </p:cNvCxnSpPr>
          <p:nvPr/>
        </p:nvCxnSpPr>
        <p:spPr>
          <a:xfrm flipV="1">
            <a:off x="7585671" y="2871973"/>
            <a:ext cx="326574" cy="231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箭头连接符 48">
            <a:extLst>
              <a:ext uri="{FF2B5EF4-FFF2-40B4-BE49-F238E27FC236}">
                <a16:creationId xmlns:a16="http://schemas.microsoft.com/office/drawing/2014/main" id="{2F93804A-4E10-4745-B7B6-89469D9FA0A9}"/>
              </a:ext>
            </a:extLst>
          </p:cNvPr>
          <p:cNvCxnSpPr>
            <a:cxnSpLocks/>
          </p:cNvCxnSpPr>
          <p:nvPr/>
        </p:nvCxnSpPr>
        <p:spPr>
          <a:xfrm flipV="1">
            <a:off x="2227948" y="5895516"/>
            <a:ext cx="439838" cy="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箭头连接符 51">
            <a:extLst>
              <a:ext uri="{FF2B5EF4-FFF2-40B4-BE49-F238E27FC236}">
                <a16:creationId xmlns:a16="http://schemas.microsoft.com/office/drawing/2014/main" id="{41E90BD9-E35D-42E7-AFEC-F48415A9E2E8}"/>
              </a:ext>
            </a:extLst>
          </p:cNvPr>
          <p:cNvCxnSpPr>
            <a:cxnSpLocks/>
          </p:cNvCxnSpPr>
          <p:nvPr/>
        </p:nvCxnSpPr>
        <p:spPr>
          <a:xfrm flipV="1">
            <a:off x="1549806" y="3387889"/>
            <a:ext cx="439838" cy="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>
            <a:extLst>
              <a:ext uri="{FF2B5EF4-FFF2-40B4-BE49-F238E27FC236}">
                <a16:creationId xmlns:a16="http://schemas.microsoft.com/office/drawing/2014/main" id="{AA91B550-ED45-49C4-AC66-5FA71C049311}"/>
              </a:ext>
            </a:extLst>
          </p:cNvPr>
          <p:cNvSpPr/>
          <p:nvPr/>
        </p:nvSpPr>
        <p:spPr>
          <a:xfrm>
            <a:off x="268698" y="6381965"/>
            <a:ext cx="38266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rrow points to the band of interest.</a:t>
            </a:r>
          </a:p>
        </p:txBody>
      </p:sp>
    </p:spTree>
    <p:extLst>
      <p:ext uri="{BB962C8B-B14F-4D97-AF65-F5344CB8AC3E}">
        <p14:creationId xmlns:p14="http://schemas.microsoft.com/office/powerpoint/2010/main" val="2401668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971896E-05C9-4D1F-87BB-1B4FC0FA9B20}"/>
              </a:ext>
            </a:extLst>
          </p:cNvPr>
          <p:cNvSpPr txBox="1"/>
          <p:nvPr/>
        </p:nvSpPr>
        <p:spPr>
          <a:xfrm>
            <a:off x="480766" y="321413"/>
            <a:ext cx="101232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badi" panose="020B0604020202020204" pitchFamily="34" charset="0"/>
              </a:rPr>
              <a:t>Figure</a:t>
            </a:r>
            <a:r>
              <a:rPr lang="zh-CN" altLang="en-US" dirty="0">
                <a:latin typeface="Abadi" panose="020B0604020202020204" pitchFamily="34" charset="0"/>
              </a:rPr>
              <a:t> </a:t>
            </a:r>
            <a:r>
              <a:rPr lang="en-US" altLang="zh-CN" dirty="0">
                <a:latin typeface="Abadi" panose="020B0604020202020204" pitchFamily="34" charset="0"/>
              </a:rPr>
              <a:t>3H Immunoblot analysis of H2Bub1 and H3K4me in strains expressing the indicated proteins.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FCD5EBF-68A3-4845-BF24-E25669E1CFDE}"/>
              </a:ext>
            </a:extLst>
          </p:cNvPr>
          <p:cNvGrpSpPr/>
          <p:nvPr/>
        </p:nvGrpSpPr>
        <p:grpSpPr>
          <a:xfrm>
            <a:off x="596236" y="1375300"/>
            <a:ext cx="4500679" cy="2053700"/>
            <a:chOff x="3845660" y="1375300"/>
            <a:chExt cx="4500679" cy="205370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788CDAD-DA6A-4284-9BE2-9091682342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5660" y="1696293"/>
              <a:ext cx="4500679" cy="1732707"/>
            </a:xfrm>
            <a:prstGeom prst="rect">
              <a:avLst/>
            </a:prstGeom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34E85B2-1153-49C5-9EAB-E1FE4908E231}"/>
                </a:ext>
              </a:extLst>
            </p:cNvPr>
            <p:cNvSpPr txBox="1"/>
            <p:nvPr/>
          </p:nvSpPr>
          <p:spPr>
            <a:xfrm rot="-2700000">
              <a:off x="4213929" y="1605091"/>
              <a:ext cx="70243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XL280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45DEB5B-9E01-47A6-94B8-DA84D051B5AC}"/>
                </a:ext>
              </a:extLst>
            </p:cNvPr>
            <p:cNvSpPr txBox="1"/>
            <p:nvPr/>
          </p:nvSpPr>
          <p:spPr>
            <a:xfrm rot="-2700000">
              <a:off x="4602107" y="1670835"/>
              <a:ext cx="5629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i="1" dirty="0">
                  <a:latin typeface="Arial" panose="020B0604020202020204" pitchFamily="34" charset="0"/>
                  <a:cs typeface="Arial" panose="020B0604020202020204" pitchFamily="34" charset="0"/>
                </a:rPr>
                <a:t>rtf1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Δ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600B2B4-C712-4E44-9EE8-FC236B3B8CC4}"/>
                </a:ext>
              </a:extLst>
            </p:cNvPr>
            <p:cNvSpPr txBox="1"/>
            <p:nvPr/>
          </p:nvSpPr>
          <p:spPr>
            <a:xfrm rot="-2700000">
              <a:off x="4836203" y="1482222"/>
              <a:ext cx="109645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i="1" dirty="0">
                  <a:latin typeface="Arial" panose="020B0604020202020204" pitchFamily="34" charset="0"/>
                  <a:cs typeface="Arial" panose="020B0604020202020204" pitchFamily="34" charset="0"/>
                </a:rPr>
                <a:t>rtf1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Δ /RTF1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A8EB4F1-0DFB-4F25-AABA-719642F1B9D0}"/>
                </a:ext>
              </a:extLst>
            </p:cNvPr>
            <p:cNvSpPr txBox="1"/>
            <p:nvPr/>
          </p:nvSpPr>
          <p:spPr>
            <a:xfrm rot="-2700000">
              <a:off x="5934739" y="1518227"/>
              <a:ext cx="106125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i="1" dirty="0">
                  <a:latin typeface="Arial" panose="020B0604020202020204" pitchFamily="34" charset="0"/>
                  <a:cs typeface="Arial" panose="020B0604020202020204" pitchFamily="34" charset="0"/>
                </a:rPr>
                <a:t>rtf1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Δ /HMD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D82CE7A-776B-4BEB-813E-4286AD9F93E8}"/>
                </a:ext>
              </a:extLst>
            </p:cNvPr>
            <p:cNvSpPr txBox="1"/>
            <p:nvPr/>
          </p:nvSpPr>
          <p:spPr>
            <a:xfrm rot="-2700000">
              <a:off x="5170124" y="1397823"/>
              <a:ext cx="139140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i="1" dirty="0">
                  <a:latin typeface="Arial" panose="020B0604020202020204" pitchFamily="34" charset="0"/>
                  <a:cs typeface="Arial" panose="020B0604020202020204" pitchFamily="34" charset="0"/>
                </a:rPr>
                <a:t>rtf1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Δ /RTF1</a:t>
              </a:r>
              <a:r>
                <a:rPr lang="en-US" altLang="zh-CN" sz="14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E95A</a:t>
              </a:r>
              <a:endParaRPr lang="zh-CN" altLang="en-US" sz="1400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C11C367-AD8A-43EC-B5EE-216BE804131B}"/>
                </a:ext>
              </a:extLst>
            </p:cNvPr>
            <p:cNvSpPr txBox="1"/>
            <p:nvPr/>
          </p:nvSpPr>
          <p:spPr>
            <a:xfrm rot="-2700000">
              <a:off x="5501960" y="1375300"/>
              <a:ext cx="14434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i="1" dirty="0">
                  <a:latin typeface="Arial" panose="020B0604020202020204" pitchFamily="34" charset="0"/>
                  <a:cs typeface="Arial" panose="020B0604020202020204" pitchFamily="34" charset="0"/>
                </a:rPr>
                <a:t>rtf1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Δ /RTF1</a:t>
              </a:r>
              <a:r>
                <a:rPr lang="en-US" altLang="zh-CN" sz="14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F118A</a:t>
              </a:r>
              <a:endParaRPr lang="zh-CN" altLang="en-US" sz="1400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45566A9-2D53-4119-8E41-78A597BEC1C7}"/>
                </a:ext>
              </a:extLst>
            </p:cNvPr>
            <p:cNvSpPr txBox="1"/>
            <p:nvPr/>
          </p:nvSpPr>
          <p:spPr>
            <a:xfrm rot="-2700000">
              <a:off x="6257477" y="1414898"/>
              <a:ext cx="135620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i="1" dirty="0">
                  <a:latin typeface="Arial" panose="020B0604020202020204" pitchFamily="34" charset="0"/>
                  <a:cs typeface="Arial" panose="020B0604020202020204" pitchFamily="34" charset="0"/>
                </a:rPr>
                <a:t>rtf1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Δ /HMD</a:t>
              </a:r>
              <a:r>
                <a:rPr lang="en-US" altLang="zh-CN" sz="14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E95A</a:t>
              </a:r>
              <a:endParaRPr lang="zh-CN" altLang="en-US" sz="1400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4C5CEE9-6DAE-406B-95D1-B80AB18482C0}"/>
                </a:ext>
              </a:extLst>
            </p:cNvPr>
            <p:cNvSpPr txBox="1"/>
            <p:nvPr/>
          </p:nvSpPr>
          <p:spPr>
            <a:xfrm rot="-2700000">
              <a:off x="6567249" y="1396512"/>
              <a:ext cx="140820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i="1" dirty="0">
                  <a:latin typeface="Arial" panose="020B0604020202020204" pitchFamily="34" charset="0"/>
                  <a:cs typeface="Arial" panose="020B0604020202020204" pitchFamily="34" charset="0"/>
                </a:rPr>
                <a:t>rtf1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Δ /HMD</a:t>
              </a:r>
              <a:r>
                <a:rPr lang="en-US" altLang="zh-CN" sz="14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F118A</a:t>
              </a:r>
              <a:endParaRPr lang="zh-CN" altLang="en-US" sz="1400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7F43A890-134E-4E11-BE4B-AEE3EEF4DFD6}"/>
              </a:ext>
            </a:extLst>
          </p:cNvPr>
          <p:cNvGrpSpPr/>
          <p:nvPr/>
        </p:nvGrpSpPr>
        <p:grpSpPr>
          <a:xfrm>
            <a:off x="6146261" y="1068874"/>
            <a:ext cx="4899564" cy="1533481"/>
            <a:chOff x="5710673" y="1021027"/>
            <a:chExt cx="4899564" cy="1533481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2BBC81B5-F717-4E87-A7FB-63D907BE91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0673" y="1021027"/>
              <a:ext cx="4899564" cy="1533481"/>
            </a:xfrm>
            <a:prstGeom prst="rect">
              <a:avLst/>
            </a:prstGeom>
          </p:spPr>
        </p:pic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77D1D50-DFEC-4F42-ABB5-EC5D12C6DDB1}"/>
                </a:ext>
              </a:extLst>
            </p:cNvPr>
            <p:cNvSpPr txBox="1"/>
            <p:nvPr/>
          </p:nvSpPr>
          <p:spPr>
            <a:xfrm rot="18900000">
              <a:off x="6172486" y="1429447"/>
              <a:ext cx="70243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XL280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33F6C8A-33F8-471D-90C6-CB9943E0A216}"/>
                </a:ext>
              </a:extLst>
            </p:cNvPr>
            <p:cNvSpPr txBox="1"/>
            <p:nvPr/>
          </p:nvSpPr>
          <p:spPr>
            <a:xfrm rot="18900000">
              <a:off x="6570091" y="1495191"/>
              <a:ext cx="5629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i="1" dirty="0">
                  <a:latin typeface="Arial" panose="020B0604020202020204" pitchFamily="34" charset="0"/>
                  <a:cs typeface="Arial" panose="020B0604020202020204" pitchFamily="34" charset="0"/>
                </a:rPr>
                <a:t>rtf1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Δ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4497224-329C-4C94-B53B-1F52DEEFAC7A}"/>
                </a:ext>
              </a:extLst>
            </p:cNvPr>
            <p:cNvSpPr txBox="1"/>
            <p:nvPr/>
          </p:nvSpPr>
          <p:spPr>
            <a:xfrm rot="18900000">
              <a:off x="6851322" y="1306578"/>
              <a:ext cx="109645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i="1" dirty="0">
                  <a:latin typeface="Arial" panose="020B0604020202020204" pitchFamily="34" charset="0"/>
                  <a:cs typeface="Arial" panose="020B0604020202020204" pitchFamily="34" charset="0"/>
                </a:rPr>
                <a:t>rtf1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Δ /RTF1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8982F99-5825-4EB0-B128-A9B295EC996A}"/>
                </a:ext>
              </a:extLst>
            </p:cNvPr>
            <p:cNvSpPr txBox="1"/>
            <p:nvPr/>
          </p:nvSpPr>
          <p:spPr>
            <a:xfrm rot="18900000">
              <a:off x="8034698" y="1342583"/>
              <a:ext cx="106125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i="1" dirty="0">
                  <a:latin typeface="Arial" panose="020B0604020202020204" pitchFamily="34" charset="0"/>
                  <a:cs typeface="Arial" panose="020B0604020202020204" pitchFamily="34" charset="0"/>
                </a:rPr>
                <a:t>rtf1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Δ /HMD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1A0B23D-854C-4BFF-B88E-8D8F7F8428E3}"/>
                </a:ext>
              </a:extLst>
            </p:cNvPr>
            <p:cNvSpPr txBox="1"/>
            <p:nvPr/>
          </p:nvSpPr>
          <p:spPr>
            <a:xfrm rot="18900000">
              <a:off x="7213523" y="1222179"/>
              <a:ext cx="139140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i="1" dirty="0">
                  <a:latin typeface="Arial" panose="020B0604020202020204" pitchFamily="34" charset="0"/>
                  <a:cs typeface="Arial" panose="020B0604020202020204" pitchFamily="34" charset="0"/>
                </a:rPr>
                <a:t>rtf1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Δ /RTF1</a:t>
              </a:r>
              <a:r>
                <a:rPr lang="en-US" altLang="zh-CN" sz="14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E95A</a:t>
              </a:r>
              <a:endParaRPr lang="zh-CN" altLang="en-US" sz="1400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82C9F73-AF36-4C5F-9575-06717DE62416}"/>
                </a:ext>
              </a:extLst>
            </p:cNvPr>
            <p:cNvSpPr txBox="1"/>
            <p:nvPr/>
          </p:nvSpPr>
          <p:spPr>
            <a:xfrm rot="18900000">
              <a:off x="7601919" y="1199656"/>
              <a:ext cx="14434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i="1" dirty="0">
                  <a:latin typeface="Arial" panose="020B0604020202020204" pitchFamily="34" charset="0"/>
                  <a:cs typeface="Arial" panose="020B0604020202020204" pitchFamily="34" charset="0"/>
                </a:rPr>
                <a:t>rtf1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Δ /RTF1</a:t>
              </a:r>
              <a:r>
                <a:rPr lang="en-US" altLang="zh-CN" sz="14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F118A</a:t>
              </a:r>
              <a:endParaRPr lang="zh-CN" altLang="en-US" sz="1400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384590A-A95D-43E4-BE4C-F9F57D9E4073}"/>
                </a:ext>
              </a:extLst>
            </p:cNvPr>
            <p:cNvSpPr txBox="1"/>
            <p:nvPr/>
          </p:nvSpPr>
          <p:spPr>
            <a:xfrm rot="18900000">
              <a:off x="8366863" y="1239254"/>
              <a:ext cx="135620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i="1" dirty="0">
                  <a:latin typeface="Arial" panose="020B0604020202020204" pitchFamily="34" charset="0"/>
                  <a:cs typeface="Arial" panose="020B0604020202020204" pitchFamily="34" charset="0"/>
                </a:rPr>
                <a:t>rtf1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Δ /HMD</a:t>
              </a:r>
              <a:r>
                <a:rPr lang="en-US" altLang="zh-CN" sz="14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E95A</a:t>
              </a:r>
              <a:endParaRPr lang="zh-CN" altLang="en-US" sz="1400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0BC31DB-10B9-4F5C-B77C-4EB93F37E0AB}"/>
                </a:ext>
              </a:extLst>
            </p:cNvPr>
            <p:cNvSpPr txBox="1"/>
            <p:nvPr/>
          </p:nvSpPr>
          <p:spPr>
            <a:xfrm rot="18900000">
              <a:off x="8752049" y="1220868"/>
              <a:ext cx="140820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i="1" dirty="0">
                  <a:latin typeface="Arial" panose="020B0604020202020204" pitchFamily="34" charset="0"/>
                  <a:cs typeface="Arial" panose="020B0604020202020204" pitchFamily="34" charset="0"/>
                </a:rPr>
                <a:t>rtf1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Δ /HMD</a:t>
              </a:r>
              <a:r>
                <a:rPr lang="en-US" altLang="zh-CN" sz="14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F118A</a:t>
              </a:r>
              <a:endParaRPr lang="zh-CN" altLang="en-US" sz="1400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866E18D2-CC8F-42CC-8CBE-B27E26249D45}"/>
              </a:ext>
            </a:extLst>
          </p:cNvPr>
          <p:cNvSpPr txBox="1"/>
          <p:nvPr/>
        </p:nvSpPr>
        <p:spPr>
          <a:xfrm rot="18900000">
            <a:off x="7839679" y="2980484"/>
            <a:ext cx="1443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 /RTF1</a:t>
            </a:r>
            <a:r>
              <a:rPr lang="en-US" altLang="zh-CN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F118A</a:t>
            </a:r>
            <a:endParaRPr lang="zh-CN" altLang="en-US" sz="14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id="{C61C4FDD-7788-44CB-9318-DED980F758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074" y="5375170"/>
            <a:ext cx="5026457" cy="1238291"/>
          </a:xfrm>
          <a:prstGeom prst="rect">
            <a:avLst/>
          </a:prstGeom>
        </p:spPr>
      </p:pic>
      <p:sp>
        <p:nvSpPr>
          <p:cNvPr id="49" name="文本框 48">
            <a:extLst>
              <a:ext uri="{FF2B5EF4-FFF2-40B4-BE49-F238E27FC236}">
                <a16:creationId xmlns:a16="http://schemas.microsoft.com/office/drawing/2014/main" id="{03D427B8-BD5B-44C6-BFD8-8DDD69D49B76}"/>
              </a:ext>
            </a:extLst>
          </p:cNvPr>
          <p:cNvSpPr txBox="1"/>
          <p:nvPr/>
        </p:nvSpPr>
        <p:spPr>
          <a:xfrm rot="18900000">
            <a:off x="6611763" y="5638769"/>
            <a:ext cx="702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XL280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3A935798-CB77-49C2-954E-7992C7B95614}"/>
              </a:ext>
            </a:extLst>
          </p:cNvPr>
          <p:cNvSpPr txBox="1"/>
          <p:nvPr/>
        </p:nvSpPr>
        <p:spPr>
          <a:xfrm rot="18900000">
            <a:off x="7009368" y="5704513"/>
            <a:ext cx="5629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FCA97895-25A2-46B2-90BA-CAD913A29B54}"/>
              </a:ext>
            </a:extLst>
          </p:cNvPr>
          <p:cNvSpPr txBox="1"/>
          <p:nvPr/>
        </p:nvSpPr>
        <p:spPr>
          <a:xfrm rot="18900000">
            <a:off x="7290599" y="5515900"/>
            <a:ext cx="10964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 /RTF1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E12851F7-80A6-4432-B500-0E1B410DE282}"/>
              </a:ext>
            </a:extLst>
          </p:cNvPr>
          <p:cNvSpPr txBox="1"/>
          <p:nvPr/>
        </p:nvSpPr>
        <p:spPr>
          <a:xfrm rot="18900000">
            <a:off x="8473975" y="5551905"/>
            <a:ext cx="10612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 /HMD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F2ECCD1A-990A-4384-80D6-6E5A462C1ED1}"/>
              </a:ext>
            </a:extLst>
          </p:cNvPr>
          <p:cNvSpPr txBox="1"/>
          <p:nvPr/>
        </p:nvSpPr>
        <p:spPr>
          <a:xfrm rot="18900000">
            <a:off x="7652800" y="5431501"/>
            <a:ext cx="13914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 /RTF1</a:t>
            </a:r>
            <a:r>
              <a:rPr lang="en-US" altLang="zh-CN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E95A</a:t>
            </a:r>
            <a:endParaRPr lang="zh-CN" altLang="en-US" sz="14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A361CDD5-AD13-4C7A-998B-98CE0C00213D}"/>
              </a:ext>
            </a:extLst>
          </p:cNvPr>
          <p:cNvSpPr txBox="1"/>
          <p:nvPr/>
        </p:nvSpPr>
        <p:spPr>
          <a:xfrm rot="18900000">
            <a:off x="8041196" y="5408978"/>
            <a:ext cx="1443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 /RTF1</a:t>
            </a:r>
            <a:r>
              <a:rPr lang="en-US" altLang="zh-CN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F118A</a:t>
            </a:r>
            <a:endParaRPr lang="zh-CN" altLang="en-US" sz="14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6AF88F90-CD9F-4014-A7BB-09A681678269}"/>
              </a:ext>
            </a:extLst>
          </p:cNvPr>
          <p:cNvSpPr txBox="1"/>
          <p:nvPr/>
        </p:nvSpPr>
        <p:spPr>
          <a:xfrm rot="18900000">
            <a:off x="8806140" y="5448576"/>
            <a:ext cx="13562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 /HMD</a:t>
            </a:r>
            <a:r>
              <a:rPr lang="en-US" altLang="zh-CN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E95A</a:t>
            </a:r>
            <a:endParaRPr lang="zh-CN" altLang="en-US" sz="14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0D4F948A-9339-4C33-8762-E0B6F3FAD265}"/>
              </a:ext>
            </a:extLst>
          </p:cNvPr>
          <p:cNvSpPr txBox="1"/>
          <p:nvPr/>
        </p:nvSpPr>
        <p:spPr>
          <a:xfrm rot="18900000">
            <a:off x="9191326" y="5430190"/>
            <a:ext cx="1408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cs typeface="Arial" panose="020B0604020202020204" pitchFamily="34" charset="0"/>
              </a:rPr>
              <a:t>rtf1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Δ /HMD</a:t>
            </a:r>
            <a:r>
              <a:rPr lang="en-US" altLang="zh-CN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F118A</a:t>
            </a:r>
            <a:endParaRPr lang="zh-CN" altLang="en-US" sz="14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C0481980-02E0-43C0-B531-6688AB31DB1D}"/>
              </a:ext>
            </a:extLst>
          </p:cNvPr>
          <p:cNvGrpSpPr/>
          <p:nvPr/>
        </p:nvGrpSpPr>
        <p:grpSpPr>
          <a:xfrm>
            <a:off x="305737" y="4791583"/>
            <a:ext cx="5300236" cy="1425142"/>
            <a:chOff x="5631112" y="5267697"/>
            <a:chExt cx="5300236" cy="1425142"/>
          </a:xfrm>
        </p:grpSpPr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00A098D5-1BCB-44D8-A742-D0327C6D87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31112" y="5296412"/>
              <a:ext cx="5106018" cy="1396427"/>
            </a:xfrm>
            <a:prstGeom prst="rect">
              <a:avLst/>
            </a:prstGeom>
          </p:spPr>
        </p:pic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826DC82F-C857-4199-9A8A-D20D4A379A8C}"/>
                </a:ext>
              </a:extLst>
            </p:cNvPr>
            <p:cNvSpPr txBox="1"/>
            <p:nvPr/>
          </p:nvSpPr>
          <p:spPr>
            <a:xfrm rot="18900000">
              <a:off x="7141545" y="5497488"/>
              <a:ext cx="70243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XL280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26CD5940-0245-4B72-B7BF-807EF6B1F86D}"/>
                </a:ext>
              </a:extLst>
            </p:cNvPr>
            <p:cNvSpPr txBox="1"/>
            <p:nvPr/>
          </p:nvSpPr>
          <p:spPr>
            <a:xfrm rot="18900000">
              <a:off x="7510869" y="5563232"/>
              <a:ext cx="5629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i="1" dirty="0">
                  <a:latin typeface="Arial" panose="020B0604020202020204" pitchFamily="34" charset="0"/>
                  <a:cs typeface="Arial" panose="020B0604020202020204" pitchFamily="34" charset="0"/>
                </a:rPr>
                <a:t>rtf1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Δ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4246D0CA-7E78-4472-B77B-D31689D1732D}"/>
                </a:ext>
              </a:extLst>
            </p:cNvPr>
            <p:cNvSpPr txBox="1"/>
            <p:nvPr/>
          </p:nvSpPr>
          <p:spPr>
            <a:xfrm rot="18900000">
              <a:off x="7763819" y="5374619"/>
              <a:ext cx="109645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i="1" dirty="0">
                  <a:latin typeface="Arial" panose="020B0604020202020204" pitchFamily="34" charset="0"/>
                  <a:cs typeface="Arial" panose="020B0604020202020204" pitchFamily="34" charset="0"/>
                </a:rPr>
                <a:t>rtf1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Δ /RTF1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FBE37CF4-4DC7-4035-AA15-90A690986988}"/>
                </a:ext>
              </a:extLst>
            </p:cNvPr>
            <p:cNvSpPr txBox="1"/>
            <p:nvPr/>
          </p:nvSpPr>
          <p:spPr>
            <a:xfrm rot="18900000">
              <a:off x="8881207" y="5410624"/>
              <a:ext cx="106125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i="1" dirty="0">
                  <a:latin typeface="Arial" panose="020B0604020202020204" pitchFamily="34" charset="0"/>
                  <a:cs typeface="Arial" panose="020B0604020202020204" pitchFamily="34" charset="0"/>
                </a:rPr>
                <a:t>rtf1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Δ /HMD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8E1361B4-BD56-4997-939F-0139EB7BA4DE}"/>
                </a:ext>
              </a:extLst>
            </p:cNvPr>
            <p:cNvSpPr txBox="1"/>
            <p:nvPr/>
          </p:nvSpPr>
          <p:spPr>
            <a:xfrm rot="18900000">
              <a:off x="8078886" y="5290220"/>
              <a:ext cx="139140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i="1" dirty="0">
                  <a:latin typeface="Arial" panose="020B0604020202020204" pitchFamily="34" charset="0"/>
                  <a:cs typeface="Arial" panose="020B0604020202020204" pitchFamily="34" charset="0"/>
                </a:rPr>
                <a:t>rtf1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Δ /RTF1</a:t>
              </a:r>
              <a:r>
                <a:rPr lang="en-US" altLang="zh-CN" sz="14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E95A</a:t>
              </a:r>
              <a:endParaRPr lang="zh-CN" altLang="en-US" sz="1400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B0CD1E57-DE2D-4EAF-AF49-FC8C7C45A88E}"/>
                </a:ext>
              </a:extLst>
            </p:cNvPr>
            <p:cNvSpPr txBox="1"/>
            <p:nvPr/>
          </p:nvSpPr>
          <p:spPr>
            <a:xfrm rot="18900000">
              <a:off x="8448429" y="5267697"/>
              <a:ext cx="14434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i="1" dirty="0">
                  <a:latin typeface="Arial" panose="020B0604020202020204" pitchFamily="34" charset="0"/>
                  <a:cs typeface="Arial" panose="020B0604020202020204" pitchFamily="34" charset="0"/>
                </a:rPr>
                <a:t>rtf1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Δ /RTF1</a:t>
              </a:r>
              <a:r>
                <a:rPr lang="en-US" altLang="zh-CN" sz="14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F118A</a:t>
              </a:r>
              <a:endParaRPr lang="zh-CN" altLang="en-US" sz="1400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25720CF8-0F85-43C9-B07D-B6EEDCEF6DB3}"/>
                </a:ext>
              </a:extLst>
            </p:cNvPr>
            <p:cNvSpPr txBox="1"/>
            <p:nvPr/>
          </p:nvSpPr>
          <p:spPr>
            <a:xfrm rot="18900000">
              <a:off x="9194518" y="5307295"/>
              <a:ext cx="135620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i="1" dirty="0">
                  <a:latin typeface="Arial" panose="020B0604020202020204" pitchFamily="34" charset="0"/>
                  <a:cs typeface="Arial" panose="020B0604020202020204" pitchFamily="34" charset="0"/>
                </a:rPr>
                <a:t>rtf1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Δ /HMD</a:t>
              </a:r>
              <a:r>
                <a:rPr lang="en-US" altLang="zh-CN" sz="14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E95A</a:t>
              </a:r>
              <a:endParaRPr lang="zh-CN" altLang="en-US" sz="1400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DE1977D2-F502-482D-AC5C-5392284E2A1D}"/>
                </a:ext>
              </a:extLst>
            </p:cNvPr>
            <p:cNvSpPr txBox="1"/>
            <p:nvPr/>
          </p:nvSpPr>
          <p:spPr>
            <a:xfrm rot="18900000">
              <a:off x="9523142" y="5288909"/>
              <a:ext cx="140820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i="1" dirty="0">
                  <a:latin typeface="Arial" panose="020B0604020202020204" pitchFamily="34" charset="0"/>
                  <a:cs typeface="Arial" panose="020B0604020202020204" pitchFamily="34" charset="0"/>
                </a:rPr>
                <a:t>rtf1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Δ /HMD</a:t>
              </a:r>
              <a:r>
                <a:rPr lang="en-US" altLang="zh-CN" sz="14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F118A</a:t>
              </a:r>
              <a:endParaRPr lang="zh-CN" altLang="en-US" sz="1400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7" name="文本框 76">
            <a:extLst>
              <a:ext uri="{FF2B5EF4-FFF2-40B4-BE49-F238E27FC236}">
                <a16:creationId xmlns:a16="http://schemas.microsoft.com/office/drawing/2014/main" id="{9741C492-5417-4505-9F42-81A2DBEF996E}"/>
              </a:ext>
            </a:extLst>
          </p:cNvPr>
          <p:cNvSpPr txBox="1"/>
          <p:nvPr/>
        </p:nvSpPr>
        <p:spPr>
          <a:xfrm>
            <a:off x="86325" y="2879275"/>
            <a:ext cx="6270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15kDa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69F4FFA5-93BB-48A0-8CB9-E8D4CCF4C120}"/>
              </a:ext>
            </a:extLst>
          </p:cNvPr>
          <p:cNvSpPr txBox="1"/>
          <p:nvPr/>
        </p:nvSpPr>
        <p:spPr>
          <a:xfrm>
            <a:off x="5683076" y="2271893"/>
            <a:ext cx="6270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15kDa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48A25753-023C-4EC5-B7EF-C162576D1543}"/>
              </a:ext>
            </a:extLst>
          </p:cNvPr>
          <p:cNvSpPr txBox="1"/>
          <p:nvPr/>
        </p:nvSpPr>
        <p:spPr>
          <a:xfrm>
            <a:off x="958558" y="5602497"/>
            <a:ext cx="6270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25kDa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C1CEDF03-F62C-4EC9-AF55-F545A29C247A}"/>
              </a:ext>
            </a:extLst>
          </p:cNvPr>
          <p:cNvSpPr txBox="1"/>
          <p:nvPr/>
        </p:nvSpPr>
        <p:spPr>
          <a:xfrm>
            <a:off x="5669983" y="6269048"/>
            <a:ext cx="6270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15kDa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2" name="直接箭头连接符 81">
            <a:extLst>
              <a:ext uri="{FF2B5EF4-FFF2-40B4-BE49-F238E27FC236}">
                <a16:creationId xmlns:a16="http://schemas.microsoft.com/office/drawing/2014/main" id="{93343921-0F03-4988-A806-8B249353D2AB}"/>
              </a:ext>
            </a:extLst>
          </p:cNvPr>
          <p:cNvCxnSpPr>
            <a:cxnSpLocks/>
          </p:cNvCxnSpPr>
          <p:nvPr/>
        </p:nvCxnSpPr>
        <p:spPr>
          <a:xfrm flipH="1">
            <a:off x="9849409" y="6304898"/>
            <a:ext cx="438902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A23EAA7C-217C-41B0-818C-CF56A384272A}"/>
              </a:ext>
            </a:extLst>
          </p:cNvPr>
          <p:cNvGrpSpPr/>
          <p:nvPr/>
        </p:nvGrpSpPr>
        <p:grpSpPr>
          <a:xfrm>
            <a:off x="5732332" y="3001696"/>
            <a:ext cx="5037853" cy="1813173"/>
            <a:chOff x="5732332" y="3001696"/>
            <a:chExt cx="5037853" cy="1813173"/>
          </a:xfrm>
        </p:grpSpPr>
        <p:pic>
          <p:nvPicPr>
            <p:cNvPr id="89" name="图片 88">
              <a:extLst>
                <a:ext uri="{FF2B5EF4-FFF2-40B4-BE49-F238E27FC236}">
                  <a16:creationId xmlns:a16="http://schemas.microsoft.com/office/drawing/2014/main" id="{EAF221C7-EE6E-4E9B-B8D4-E291910427A0}"/>
                </a:ext>
              </a:extLst>
            </p:cNvPr>
            <p:cNvPicPr>
              <a:picLocks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146261" y="3259665"/>
              <a:ext cx="4623924" cy="1481349"/>
            </a:xfrm>
            <a:prstGeom prst="rect">
              <a:avLst/>
            </a:prstGeom>
          </p:spPr>
        </p:pic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A1293F5-E6CD-490A-ACAA-03188C54291E}"/>
                </a:ext>
              </a:extLst>
            </p:cNvPr>
            <p:cNvSpPr txBox="1"/>
            <p:nvPr/>
          </p:nvSpPr>
          <p:spPr>
            <a:xfrm rot="18900000">
              <a:off x="6551648" y="3210275"/>
              <a:ext cx="70243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XL280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C4E4849-E850-41EF-A947-E514DF32EA59}"/>
                </a:ext>
              </a:extLst>
            </p:cNvPr>
            <p:cNvSpPr txBox="1"/>
            <p:nvPr/>
          </p:nvSpPr>
          <p:spPr>
            <a:xfrm rot="18900000">
              <a:off x="6939826" y="3276019"/>
              <a:ext cx="5629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i="1" dirty="0">
                  <a:latin typeface="Arial" panose="020B0604020202020204" pitchFamily="34" charset="0"/>
                  <a:cs typeface="Arial" panose="020B0604020202020204" pitchFamily="34" charset="0"/>
                </a:rPr>
                <a:t>rtf1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Δ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4D4EC2D-8833-4E6F-9E9A-1208F9F06981}"/>
                </a:ext>
              </a:extLst>
            </p:cNvPr>
            <p:cNvSpPr txBox="1"/>
            <p:nvPr/>
          </p:nvSpPr>
          <p:spPr>
            <a:xfrm rot="18900000">
              <a:off x="7173922" y="3087406"/>
              <a:ext cx="109645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i="1" dirty="0">
                  <a:latin typeface="Arial" panose="020B0604020202020204" pitchFamily="34" charset="0"/>
                  <a:cs typeface="Arial" panose="020B0604020202020204" pitchFamily="34" charset="0"/>
                </a:rPr>
                <a:t>rtf1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Δ /RTF1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9A039DE-19C9-4E3D-A470-3C4073475F40}"/>
                </a:ext>
              </a:extLst>
            </p:cNvPr>
            <p:cNvSpPr txBox="1"/>
            <p:nvPr/>
          </p:nvSpPr>
          <p:spPr>
            <a:xfrm rot="18900000">
              <a:off x="8272458" y="3123411"/>
              <a:ext cx="106125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i="1" dirty="0">
                  <a:latin typeface="Arial" panose="020B0604020202020204" pitchFamily="34" charset="0"/>
                  <a:cs typeface="Arial" panose="020B0604020202020204" pitchFamily="34" charset="0"/>
                </a:rPr>
                <a:t>rtf1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Δ /HMD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DEBC481-FF3B-4EDF-8275-0C423D3EA1F0}"/>
                </a:ext>
              </a:extLst>
            </p:cNvPr>
            <p:cNvSpPr txBox="1"/>
            <p:nvPr/>
          </p:nvSpPr>
          <p:spPr>
            <a:xfrm rot="18900000">
              <a:off x="7507843" y="3003007"/>
              <a:ext cx="139140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i="1" dirty="0">
                  <a:latin typeface="Arial" panose="020B0604020202020204" pitchFamily="34" charset="0"/>
                  <a:cs typeface="Arial" panose="020B0604020202020204" pitchFamily="34" charset="0"/>
                </a:rPr>
                <a:t>rtf1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Δ /RTF1</a:t>
              </a:r>
              <a:r>
                <a:rPr lang="en-US" altLang="zh-CN" sz="14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E95A</a:t>
              </a:r>
              <a:endParaRPr lang="zh-CN" altLang="en-US" sz="1400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13C6A0C-4FC2-4EAA-AD21-86BAE36F16B8}"/>
                </a:ext>
              </a:extLst>
            </p:cNvPr>
            <p:cNvSpPr txBox="1"/>
            <p:nvPr/>
          </p:nvSpPr>
          <p:spPr>
            <a:xfrm rot="18900000">
              <a:off x="8595196" y="3020082"/>
              <a:ext cx="135620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i="1" dirty="0">
                  <a:latin typeface="Arial" panose="020B0604020202020204" pitchFamily="34" charset="0"/>
                  <a:cs typeface="Arial" panose="020B0604020202020204" pitchFamily="34" charset="0"/>
                </a:rPr>
                <a:t>rtf1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Δ /HMD</a:t>
              </a:r>
              <a:r>
                <a:rPr lang="en-US" altLang="zh-CN" sz="14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E95A</a:t>
              </a:r>
              <a:endParaRPr lang="zh-CN" altLang="en-US" sz="1400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8953770-1E96-4382-B8C7-C30E336498D2}"/>
                </a:ext>
              </a:extLst>
            </p:cNvPr>
            <p:cNvSpPr txBox="1"/>
            <p:nvPr/>
          </p:nvSpPr>
          <p:spPr>
            <a:xfrm rot="18900000">
              <a:off x="8904968" y="3001696"/>
              <a:ext cx="140820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i="1" dirty="0">
                  <a:latin typeface="Arial" panose="020B0604020202020204" pitchFamily="34" charset="0"/>
                  <a:cs typeface="Arial" panose="020B0604020202020204" pitchFamily="34" charset="0"/>
                </a:rPr>
                <a:t>rtf1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Δ /HMD</a:t>
              </a:r>
              <a:r>
                <a:rPr lang="en-US" altLang="zh-CN" sz="14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F118A</a:t>
              </a:r>
              <a:endParaRPr lang="zh-CN" altLang="en-US" sz="1400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18E98206-4B30-4B61-9BFF-134347A17025}"/>
                </a:ext>
              </a:extLst>
            </p:cNvPr>
            <p:cNvSpPr txBox="1"/>
            <p:nvPr/>
          </p:nvSpPr>
          <p:spPr>
            <a:xfrm>
              <a:off x="5732332" y="4537870"/>
              <a:ext cx="62709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15kDa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3" name="直接箭头连接符 82">
              <a:extLst>
                <a:ext uri="{FF2B5EF4-FFF2-40B4-BE49-F238E27FC236}">
                  <a16:creationId xmlns:a16="http://schemas.microsoft.com/office/drawing/2014/main" id="{53F03422-4245-4E5F-9A2B-3BA45A784E3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52962" y="4604373"/>
              <a:ext cx="438902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4" name="直接箭头连接符 83">
            <a:extLst>
              <a:ext uri="{FF2B5EF4-FFF2-40B4-BE49-F238E27FC236}">
                <a16:creationId xmlns:a16="http://schemas.microsoft.com/office/drawing/2014/main" id="{D91A18C4-2142-4980-A990-45D9D5DC6255}"/>
              </a:ext>
            </a:extLst>
          </p:cNvPr>
          <p:cNvCxnSpPr>
            <a:cxnSpLocks/>
          </p:cNvCxnSpPr>
          <p:nvPr/>
        </p:nvCxnSpPr>
        <p:spPr>
          <a:xfrm flipH="1">
            <a:off x="9749498" y="2373697"/>
            <a:ext cx="438902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箭头连接符 84">
            <a:extLst>
              <a:ext uri="{FF2B5EF4-FFF2-40B4-BE49-F238E27FC236}">
                <a16:creationId xmlns:a16="http://schemas.microsoft.com/office/drawing/2014/main" id="{6FC7C69E-F588-449A-98B5-29352B764576}"/>
              </a:ext>
            </a:extLst>
          </p:cNvPr>
          <p:cNvCxnSpPr>
            <a:cxnSpLocks/>
          </p:cNvCxnSpPr>
          <p:nvPr/>
        </p:nvCxnSpPr>
        <p:spPr>
          <a:xfrm flipH="1">
            <a:off x="4778483" y="5757920"/>
            <a:ext cx="438902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箭头连接符 85">
            <a:extLst>
              <a:ext uri="{FF2B5EF4-FFF2-40B4-BE49-F238E27FC236}">
                <a16:creationId xmlns:a16="http://schemas.microsoft.com/office/drawing/2014/main" id="{42C9928A-55C3-4A46-9609-7D6C8319A96F}"/>
              </a:ext>
            </a:extLst>
          </p:cNvPr>
          <p:cNvCxnSpPr>
            <a:cxnSpLocks/>
          </p:cNvCxnSpPr>
          <p:nvPr/>
        </p:nvCxnSpPr>
        <p:spPr>
          <a:xfrm flipH="1">
            <a:off x="4021088" y="3014568"/>
            <a:ext cx="438902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矩形 86">
            <a:extLst>
              <a:ext uri="{FF2B5EF4-FFF2-40B4-BE49-F238E27FC236}">
                <a16:creationId xmlns:a16="http://schemas.microsoft.com/office/drawing/2014/main" id="{4AD243D7-A46D-421F-A775-F44401E5AC8B}"/>
              </a:ext>
            </a:extLst>
          </p:cNvPr>
          <p:cNvSpPr/>
          <p:nvPr/>
        </p:nvSpPr>
        <p:spPr>
          <a:xfrm>
            <a:off x="381295" y="6393965"/>
            <a:ext cx="38266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rrow points to the band of interest.</a:t>
            </a:r>
          </a:p>
        </p:txBody>
      </p:sp>
    </p:spTree>
    <p:extLst>
      <p:ext uri="{BB962C8B-B14F-4D97-AF65-F5344CB8AC3E}">
        <p14:creationId xmlns:p14="http://schemas.microsoft.com/office/powerpoint/2010/main" val="4156372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181</Words>
  <Application>Microsoft Office PowerPoint</Application>
  <PresentationFormat>宽屏</PresentationFormat>
  <Paragraphs>77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等线</vt:lpstr>
      <vt:lpstr>等线 Light</vt:lpstr>
      <vt:lpstr>Abadi</vt:lpstr>
      <vt:lpstr>Arial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梁蓥</dc:creator>
  <cp:lastModifiedBy>梁蓥</cp:lastModifiedBy>
  <cp:revision>11</cp:revision>
  <dcterms:created xsi:type="dcterms:W3CDTF">2025-04-16T01:47:10Z</dcterms:created>
  <dcterms:modified xsi:type="dcterms:W3CDTF">2025-04-16T06:50:57Z</dcterms:modified>
</cp:coreProperties>
</file>