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Lst>
  <p:notesMasterIdLst>
    <p:notesMasterId r:id="rId19"/>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wena Maskell" initials="" lastIdx="1" clrIdx="0"/>
  <p:cmAuthor id="1" name="Kornelia Korze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465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0"/>
  </p:normalViewPr>
  <p:slideViewPr>
    <p:cSldViewPr snapToGrid="0">
      <p:cViewPr varScale="1">
        <p:scale>
          <a:sx n="131" d="100"/>
          <a:sy n="131" d="100"/>
        </p:scale>
        <p:origin x="984"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crm.elifesciences.org/crm/community-new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lifesciences.org/about/innov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lifesciences.org/digest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lifesciences.org/lab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lifesciences.org/about/innovation"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lifesciences.org/about/people"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elifesciences.org/about"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ubmit.elifesciences.org/html/elife_author_instructions.html#metric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50dec448c2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50dec448c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eLife has invited a group of talented graduate students, postdocs and junior group leaders from across the world to our Early-Career Advisory Group. The ECAG acts as a voice for early-career researchers (ECRs) within eLife, representing their needs and aspirations and helping to develop new initiatives and shape current practices to change academic publishing for the better.</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The role of the ECAG includes:</a:t>
            </a:r>
            <a:endParaRPr/>
          </a:p>
          <a:p>
            <a:pPr marL="457200" lvl="0" indent="-298450" algn="l" rtl="0">
              <a:spcBef>
                <a:spcPts val="0"/>
              </a:spcBef>
              <a:spcAft>
                <a:spcPts val="0"/>
              </a:spcAft>
              <a:buSzPts val="1100"/>
              <a:buChar char="●"/>
            </a:pPr>
            <a:r>
              <a:rPr lang="en"/>
              <a:t>Offering ideas and advice on new and ongoing efforts with the potential to help early-career scientists</a:t>
            </a:r>
            <a:endParaRPr/>
          </a:p>
          <a:p>
            <a:pPr marL="457200" lvl="0" indent="-298450" algn="l" rtl="0">
              <a:spcBef>
                <a:spcPts val="0"/>
              </a:spcBef>
              <a:spcAft>
                <a:spcPts val="0"/>
              </a:spcAft>
              <a:buSzPts val="1100"/>
              <a:buChar char="●"/>
            </a:pPr>
            <a:r>
              <a:rPr lang="en"/>
              <a:t>Providing direct support for ongoing programs, such as monthly webinars</a:t>
            </a:r>
            <a:endParaRPr/>
          </a:p>
          <a:p>
            <a:pPr marL="457200" lvl="0" indent="-298450" algn="l" rtl="0">
              <a:spcBef>
                <a:spcPts val="0"/>
              </a:spcBef>
              <a:spcAft>
                <a:spcPts val="0"/>
              </a:spcAft>
              <a:buSzPts val="1100"/>
              <a:buChar char="●"/>
            </a:pPr>
            <a:r>
              <a:rPr lang="en"/>
              <a:t>Leading efforts to reach out to early-stage colleagues, to gather their feedback and/or connect them to the network</a:t>
            </a:r>
            <a:endParaRPr/>
          </a:p>
          <a:p>
            <a:pPr marL="457200" lvl="0" indent="-298450" algn="l" rtl="0">
              <a:spcBef>
                <a:spcPts val="0"/>
              </a:spcBef>
              <a:spcAft>
                <a:spcPts val="0"/>
              </a:spcAft>
              <a:buSzPts val="1100"/>
              <a:buChar char="●"/>
            </a:pPr>
            <a:r>
              <a:rPr lang="en"/>
              <a:t>Participating in online or in-person events about issues of concern to early-stage researchers</a:t>
            </a:r>
            <a:endParaRPr/>
          </a:p>
          <a:p>
            <a:pPr marL="457200" lvl="0" indent="-298450" algn="l" rtl="0">
              <a:spcBef>
                <a:spcPts val="0"/>
              </a:spcBef>
              <a:spcAft>
                <a:spcPts val="0"/>
              </a:spcAft>
              <a:buSzPts val="1100"/>
              <a:buChar char="●"/>
            </a:pPr>
            <a:r>
              <a:rPr lang="en"/>
              <a:t>Attending quarterly phone calls and an annual in-person meeting</a:t>
            </a:r>
            <a:endParaRPr/>
          </a:p>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f4d79ea9c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f4d79ea9c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keep up-to-date with events and opportunities for early-career researchers at eLife, please sign-up to receiving our monthly newsletter at </a:t>
            </a:r>
            <a:r>
              <a:rPr lang="en" u="sng">
                <a:solidFill>
                  <a:schemeClr val="hlink"/>
                </a:solidFill>
                <a:hlinkClick r:id="rId3"/>
              </a:rPr>
              <a:t>https://crm.elifesciences.org/crm/community-news</a:t>
            </a:r>
            <a:r>
              <a:rPr lang="en"/>
              <a:t>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dec448c2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dec448c2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f4d79ea9c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3f4d79ea9c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highlight>
                  <a:schemeClr val="lt1"/>
                </a:highlight>
              </a:rPr>
              <a:t>eLife also invests in </a:t>
            </a:r>
            <a:r>
              <a:rPr lang="en" sz="1200" u="sng">
                <a:solidFill>
                  <a:schemeClr val="dk1"/>
                </a:solidFill>
                <a:highlight>
                  <a:schemeClr val="lt1"/>
                </a:highlight>
                <a:hlinkClick r:id="rId3"/>
              </a:rPr>
              <a:t>innovation</a:t>
            </a:r>
            <a:r>
              <a:rPr lang="en" sz="1200">
                <a:solidFill>
                  <a:schemeClr val="dk1"/>
                </a:solidFill>
                <a:highlight>
                  <a:schemeClr val="lt1"/>
                </a:highlight>
              </a:rPr>
              <a:t> through open-source tool development to accelerate research communication and discovery.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5e152a5f8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5e152a5f8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 publishes using the </a:t>
            </a:r>
            <a:r>
              <a:rPr lang="en" u="sng">
                <a:solidFill>
                  <a:schemeClr val="hlink"/>
                </a:solidFill>
                <a:hlinkClick r:id="rId3"/>
              </a:rPr>
              <a:t>Creative Commons Attribution (CC-BY)</a:t>
            </a:r>
            <a:r>
              <a:rPr lang="en"/>
              <a:t> license so that users can read, download and reuse text and data for free – provided the authors are given appropriate credit. We also distribute content to digital repositories and other networks.</a:t>
            </a:r>
            <a:endParaRPr/>
          </a:p>
          <a:p>
            <a:pPr marL="0" lvl="0" indent="0" algn="l" rtl="0">
              <a:spcBef>
                <a:spcPts val="0"/>
              </a:spcBef>
              <a:spcAft>
                <a:spcPts val="0"/>
              </a:spcAft>
              <a:buNone/>
            </a:pPr>
            <a:endParaRPr/>
          </a:p>
          <a:p>
            <a:pPr marL="0" lvl="0" indent="0" algn="l" rtl="0">
              <a:spcBef>
                <a:spcPts val="0"/>
              </a:spcBef>
              <a:spcAft>
                <a:spcPts val="0"/>
              </a:spcAft>
              <a:buNone/>
            </a:pPr>
            <a:r>
              <a:rPr lang="en"/>
              <a:t>For selected papers, eLife prepares non-technical summaries (</a:t>
            </a:r>
            <a:r>
              <a:rPr lang="en" u="sng">
                <a:solidFill>
                  <a:schemeClr val="hlink"/>
                </a:solidFill>
                <a:hlinkClick r:id="rId4"/>
              </a:rPr>
              <a:t>eLife science digests</a:t>
            </a:r>
            <a:r>
              <a:rPr lang="en"/>
              <a:t>) so that the research we publish is accessible to a broader audience, including scientists in other fields, students, funders, policy makers and others.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5e152a5f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5e152a5f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 authors are encouraged to publish their work in full and are required to provide the key underlying data as part of their paper. We support projects such as Research Resource Identifiers (RRIDs) that promote unambiguous identification of reagents and materials. eLife is also the publishing partner for the Reproducibility Project in Cancer Biology.</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5e152a5f8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5e152a5f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 post regular blog posts about innovations in this space at </a:t>
            </a:r>
            <a:r>
              <a:rPr lang="en" u="sng">
                <a:solidFill>
                  <a:schemeClr val="hlink"/>
                </a:solidFill>
                <a:hlinkClick r:id="rId3"/>
              </a:rPr>
              <a:t>https://elifesciences.org/labs</a:t>
            </a:r>
            <a:r>
              <a:rPr lang="en"/>
              <a:t> </a:t>
            </a:r>
            <a:endParaRPr/>
          </a:p>
          <a:p>
            <a:pPr marL="0" lvl="0" indent="0" algn="l" rtl="0">
              <a:spcBef>
                <a:spcPts val="0"/>
              </a:spcBef>
              <a:spcAft>
                <a:spcPts val="0"/>
              </a:spcAft>
              <a:buNone/>
            </a:pPr>
            <a:endParaRPr/>
          </a:p>
          <a:p>
            <a:pPr marL="0" lvl="0" indent="0" algn="l" rtl="0">
              <a:spcBef>
                <a:spcPts val="0"/>
              </a:spcBef>
              <a:spcAft>
                <a:spcPts val="0"/>
              </a:spcAft>
              <a:buNone/>
            </a:pPr>
            <a:r>
              <a:rPr lang="en"/>
              <a:t>You can find out more about eLife’s investment in technology development for scholarly communications at </a:t>
            </a:r>
            <a:r>
              <a:rPr lang="en" u="sng">
                <a:solidFill>
                  <a:schemeClr val="hlink"/>
                </a:solidFill>
                <a:hlinkClick r:id="rId4"/>
              </a:rPr>
              <a:t>https://elifesciences.org/about/innovation</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3f4d79ea9c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3f4d79ea9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3d962427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3d962427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 is: </a:t>
            </a:r>
            <a:endParaRPr/>
          </a:p>
          <a:p>
            <a:pPr marL="457200" lvl="0" indent="-298450" algn="l" rtl="0">
              <a:spcBef>
                <a:spcPts val="0"/>
              </a:spcBef>
              <a:spcAft>
                <a:spcPts val="0"/>
              </a:spcAft>
              <a:buSzPts val="1100"/>
              <a:buChar char="●"/>
            </a:pPr>
            <a:r>
              <a:rPr lang="en"/>
              <a:t>an unprecedented move by research funders to drive reform in research communication, by providing strategic guidance and significant resources</a:t>
            </a:r>
            <a:endParaRPr/>
          </a:p>
          <a:p>
            <a:pPr marL="457200" lvl="0" indent="-298450" algn="l" rtl="0">
              <a:spcBef>
                <a:spcPts val="0"/>
              </a:spcBef>
              <a:spcAft>
                <a:spcPts val="0"/>
              </a:spcAft>
              <a:buSzPts val="1100"/>
              <a:buChar char="●"/>
            </a:pPr>
            <a:r>
              <a:rPr lang="en"/>
              <a:t>a non-profit led by researchers for the benefit of science and scientists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eLife was founded in 2011 by the Howard Hughes Medical Institute, the Max Planck Society and the Wellcome Trust​. These organisations continue to provide financial and strategic support, and were joined by the Knut and Alice Wallenberg Foundation in 2018. ​</a:t>
            </a:r>
            <a:endParaRPr/>
          </a:p>
          <a:p>
            <a:pPr marL="0" lvl="0" indent="0" algn="l" rtl="0">
              <a:spcBef>
                <a:spcPts val="0"/>
              </a:spcBef>
              <a:spcAft>
                <a:spcPts val="0"/>
              </a:spcAft>
              <a:buNone/>
            </a:pPr>
            <a:endParaRPr/>
          </a:p>
          <a:p>
            <a:pPr marL="0" lvl="0" indent="0" algn="l" rtl="0">
              <a:spcBef>
                <a:spcPts val="0"/>
              </a:spcBef>
              <a:spcAft>
                <a:spcPts val="0"/>
              </a:spcAft>
              <a:buNone/>
            </a:pPr>
            <a:r>
              <a:rPr lang="en"/>
              <a:t>eLife’s work is guided by the </a:t>
            </a:r>
            <a:r>
              <a:rPr lang="en" u="sng">
                <a:solidFill>
                  <a:schemeClr val="hlink"/>
                </a:solidFill>
                <a:hlinkClick r:id="rId3"/>
              </a:rPr>
              <a:t>communities</a:t>
            </a:r>
            <a:r>
              <a:rPr lang="en"/>
              <a:t> we serve.</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
              <a:t>Further reading at </a:t>
            </a:r>
            <a:r>
              <a:rPr lang="en" u="sng">
                <a:solidFill>
                  <a:schemeClr val="hlink"/>
                </a:solidFill>
                <a:hlinkClick r:id="rId4"/>
              </a:rPr>
              <a:t>https://elifesciences.org/about</a:t>
            </a:r>
            <a:r>
              <a:rPr lang="en"/>
              <a:t>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4236d34b2e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4236d34b2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eLife’s mission is...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55d3c2c35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55d3c2c35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800">
                <a:solidFill>
                  <a:schemeClr val="dk1"/>
                </a:solidFill>
                <a:latin typeface="Avenir"/>
                <a:ea typeface="Avenir"/>
                <a:cs typeface="Avenir"/>
                <a:sym typeface="Avenir"/>
              </a:rPr>
              <a:t>Clarification - what do we mean by “responsible behaviours”?</a:t>
            </a:r>
            <a:endParaRPr sz="2800">
              <a:solidFill>
                <a:schemeClr val="dk1"/>
              </a:solidFill>
              <a:latin typeface="Avenir"/>
              <a:ea typeface="Avenir"/>
              <a:cs typeface="Avenir"/>
              <a:sym typeface="Avenir"/>
            </a:endParaRPr>
          </a:p>
          <a:p>
            <a:pPr marL="0" lvl="0" indent="0" algn="l" rtl="0">
              <a:spcBef>
                <a:spcPts val="0"/>
              </a:spcBef>
              <a:spcAft>
                <a:spcPts val="0"/>
              </a:spcAft>
              <a:buClr>
                <a:schemeClr val="dk1"/>
              </a:buClr>
              <a:buSzPts val="2800"/>
              <a:buFont typeface="Avenir"/>
              <a:buNone/>
            </a:pPr>
            <a:endParaRPr sz="600">
              <a:solidFill>
                <a:schemeClr val="dk1"/>
              </a:solidFill>
              <a:latin typeface="Avenir"/>
              <a:ea typeface="Avenir"/>
              <a:cs typeface="Avenir"/>
              <a:sym typeface="Avenir"/>
            </a:endParaRPr>
          </a:p>
          <a:p>
            <a:pPr marL="342900" lvl="0" indent="-342900" algn="l" rtl="0">
              <a:lnSpc>
                <a:spcPct val="110000"/>
              </a:lnSpc>
              <a:spcBef>
                <a:spcPts val="0"/>
              </a:spcBef>
              <a:spcAft>
                <a:spcPts val="0"/>
              </a:spcAft>
              <a:buClr>
                <a:schemeClr val="dk1"/>
              </a:buClr>
              <a:buSzPts val="2000"/>
              <a:buChar char="•"/>
            </a:pPr>
            <a:r>
              <a:rPr lang="en" sz="2000">
                <a:solidFill>
                  <a:schemeClr val="dk1"/>
                </a:solidFill>
                <a:latin typeface="Avenir"/>
                <a:ea typeface="Avenir"/>
                <a:cs typeface="Avenir"/>
                <a:sym typeface="Avenir"/>
              </a:rPr>
              <a:t>Sharing of findings, data, tools and resources</a:t>
            </a:r>
            <a:endParaRPr sz="2000">
              <a:solidFill>
                <a:schemeClr val="dk1"/>
              </a:solidFill>
              <a:latin typeface="Avenir"/>
              <a:ea typeface="Avenir"/>
              <a:cs typeface="Avenir"/>
              <a:sym typeface="Avenir"/>
            </a:endParaRPr>
          </a:p>
          <a:p>
            <a:pPr marL="342900" lvl="0" indent="-342900" algn="l" rtl="0">
              <a:lnSpc>
                <a:spcPct val="110000"/>
              </a:lnSpc>
              <a:spcBef>
                <a:spcPts val="400"/>
              </a:spcBef>
              <a:spcAft>
                <a:spcPts val="0"/>
              </a:spcAft>
              <a:buClr>
                <a:schemeClr val="dk1"/>
              </a:buClr>
              <a:buSzPts val="2000"/>
              <a:buChar char="•"/>
            </a:pPr>
            <a:r>
              <a:rPr lang="en" sz="2000">
                <a:solidFill>
                  <a:schemeClr val="dk1"/>
                </a:solidFill>
                <a:latin typeface="Avenir"/>
                <a:ea typeface="Avenir"/>
                <a:cs typeface="Avenir"/>
                <a:sym typeface="Avenir"/>
              </a:rPr>
              <a:t>Honest and comprehensive reporting</a:t>
            </a:r>
            <a:endParaRPr sz="2000">
              <a:solidFill>
                <a:schemeClr val="dk1"/>
              </a:solidFill>
              <a:latin typeface="Avenir"/>
              <a:ea typeface="Avenir"/>
              <a:cs typeface="Avenir"/>
              <a:sym typeface="Avenir"/>
            </a:endParaRPr>
          </a:p>
          <a:p>
            <a:pPr marL="342900" lvl="0" indent="-342900" algn="l" rtl="0">
              <a:lnSpc>
                <a:spcPct val="110000"/>
              </a:lnSpc>
              <a:spcBef>
                <a:spcPts val="400"/>
              </a:spcBef>
              <a:spcAft>
                <a:spcPts val="0"/>
              </a:spcAft>
              <a:buClr>
                <a:schemeClr val="dk1"/>
              </a:buClr>
              <a:buSzPts val="2000"/>
              <a:buChar char="•"/>
            </a:pPr>
            <a:r>
              <a:rPr lang="en" sz="2000">
                <a:solidFill>
                  <a:schemeClr val="dk1"/>
                </a:solidFill>
                <a:latin typeface="Avenir"/>
                <a:ea typeface="Avenir"/>
                <a:cs typeface="Avenir"/>
                <a:sym typeface="Avenir"/>
              </a:rPr>
              <a:t>Cooperation and collaboration</a:t>
            </a:r>
            <a:endParaRPr sz="2000">
              <a:solidFill>
                <a:schemeClr val="dk1"/>
              </a:solidFill>
              <a:latin typeface="Avenir"/>
              <a:ea typeface="Avenir"/>
              <a:cs typeface="Avenir"/>
              <a:sym typeface="Avenir"/>
            </a:endParaRPr>
          </a:p>
          <a:p>
            <a:pPr marL="342900" lvl="0" indent="-342900" algn="l" rtl="0">
              <a:lnSpc>
                <a:spcPct val="110000"/>
              </a:lnSpc>
              <a:spcBef>
                <a:spcPts val="400"/>
              </a:spcBef>
              <a:spcAft>
                <a:spcPts val="0"/>
              </a:spcAft>
              <a:buClr>
                <a:schemeClr val="dk1"/>
              </a:buClr>
              <a:buSzPts val="2000"/>
              <a:buChar char="•"/>
            </a:pPr>
            <a:r>
              <a:rPr lang="en" sz="2000">
                <a:solidFill>
                  <a:schemeClr val="dk1"/>
                </a:solidFill>
                <a:latin typeface="Avenir"/>
                <a:ea typeface="Avenir"/>
                <a:cs typeface="Avenir"/>
                <a:sym typeface="Avenir"/>
              </a:rPr>
              <a:t>Constructive and respectful feedback</a:t>
            </a:r>
            <a:endParaRPr sz="2000">
              <a:solidFill>
                <a:schemeClr val="dk1"/>
              </a:solidFill>
              <a:latin typeface="Avenir"/>
              <a:ea typeface="Avenir"/>
              <a:cs typeface="Avenir"/>
              <a:sym typeface="Avenir"/>
            </a:endParaRPr>
          </a:p>
          <a:p>
            <a:pPr marL="342900" lvl="0" indent="-342900" algn="l" rtl="0">
              <a:lnSpc>
                <a:spcPct val="110000"/>
              </a:lnSpc>
              <a:spcBef>
                <a:spcPts val="400"/>
              </a:spcBef>
              <a:spcAft>
                <a:spcPts val="0"/>
              </a:spcAft>
              <a:buClr>
                <a:schemeClr val="dk1"/>
              </a:buClr>
              <a:buSzPts val="2000"/>
              <a:buChar char="•"/>
            </a:pPr>
            <a:r>
              <a:rPr lang="en" sz="2000">
                <a:solidFill>
                  <a:schemeClr val="dk1"/>
                </a:solidFill>
                <a:latin typeface="Avenir"/>
                <a:ea typeface="Avenir"/>
                <a:cs typeface="Avenir"/>
                <a:sym typeface="Avenir"/>
              </a:rPr>
              <a:t>Transparency in reviewing</a:t>
            </a:r>
            <a:endParaRPr sz="2400">
              <a:solidFill>
                <a:schemeClr val="dk1"/>
              </a:solidFill>
              <a:latin typeface="Avenir"/>
              <a:ea typeface="Avenir"/>
              <a:cs typeface="Avenir"/>
              <a:sym typeface="Avenir"/>
            </a:endParaRPr>
          </a:p>
          <a:p>
            <a:pPr marL="0" lvl="0" indent="0" algn="l" rtl="0">
              <a:spcBef>
                <a:spcPts val="0"/>
              </a:spcBef>
              <a:spcAft>
                <a:spcPts val="0"/>
              </a:spcAft>
              <a:buNone/>
            </a:pPr>
            <a:endParaRPr sz="1200">
              <a:solidFill>
                <a:schemeClr val="dk1"/>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f4d79ea9c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f4d79ea9c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 seeks to:</a:t>
            </a:r>
            <a:endParaRPr/>
          </a:p>
          <a:p>
            <a:pPr marL="457200" lvl="0" indent="-298450" algn="l" rtl="0">
              <a:spcBef>
                <a:spcPts val="0"/>
              </a:spcBef>
              <a:spcAft>
                <a:spcPts val="0"/>
              </a:spcAft>
              <a:buSzPts val="1100"/>
              <a:buChar char="●"/>
            </a:pPr>
            <a:r>
              <a:rPr lang="en"/>
              <a:t>Reduce researchers’ dependence on a limited set of journals</a:t>
            </a:r>
            <a:endParaRPr/>
          </a:p>
          <a:p>
            <a:pPr marL="457200" lvl="0" indent="-298450" algn="l" rtl="0">
              <a:spcBef>
                <a:spcPts val="0"/>
              </a:spcBef>
              <a:spcAft>
                <a:spcPts val="0"/>
              </a:spcAft>
              <a:buSzPts val="1100"/>
              <a:buChar char="●"/>
            </a:pPr>
            <a:r>
              <a:rPr lang="en"/>
              <a:t>Improve presentation of results constrained by legacy of print</a:t>
            </a:r>
            <a:endParaRPr/>
          </a:p>
          <a:p>
            <a:pPr marL="457200" lvl="0" indent="-298450" algn="l" rtl="0">
              <a:spcBef>
                <a:spcPts val="0"/>
              </a:spcBef>
              <a:spcAft>
                <a:spcPts val="0"/>
              </a:spcAft>
              <a:buSzPts val="1100"/>
              <a:buChar char="●"/>
            </a:pPr>
            <a:r>
              <a:rPr lang="en"/>
              <a:t>Make publishing a positive experience, especially for early-career researchers, with processes that are transparent and efficient </a:t>
            </a:r>
            <a:endParaRPr/>
          </a:p>
          <a:p>
            <a:pPr marL="457200" lvl="0" indent="-298450" algn="l" rtl="0">
              <a:spcBef>
                <a:spcPts val="0"/>
              </a:spcBef>
              <a:spcAft>
                <a:spcPts val="0"/>
              </a:spcAft>
              <a:buSzPts val="1100"/>
              <a:buChar char="●"/>
            </a:pPr>
            <a:r>
              <a:rPr lang="en"/>
              <a:t>Refocus incentives on research accomplishments and contributions rather than perceived journal reputation </a:t>
            </a:r>
            <a:endParaRPr/>
          </a:p>
          <a:p>
            <a:pPr marL="457200" lvl="0" indent="-298450" algn="l" rtl="0">
              <a:spcBef>
                <a:spcPts val="0"/>
              </a:spcBef>
              <a:spcAft>
                <a:spcPts val="0"/>
              </a:spcAft>
              <a:buSzPts val="1100"/>
              <a:buChar char="●"/>
            </a:pPr>
            <a:r>
              <a:rPr lang="en"/>
              <a:t>Stimulate scientific progress and advance careers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55d3c2c35d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55d3c2c35d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eLife publishes work of the highest scientific standards and importance in all areas of the life and biomedical sciences. The research is selected and evaluated by working scientists and is made freely available to all readers without delay. </a:t>
            </a:r>
            <a:endParaRPr/>
          </a:p>
          <a:p>
            <a:pPr marL="0" lvl="0" indent="0" algn="l" rtl="0">
              <a:spcBef>
                <a:spcPts val="0"/>
              </a:spcBef>
              <a:spcAft>
                <a:spcPts val="0"/>
              </a:spcAft>
              <a:buNone/>
            </a:pPr>
            <a:endParaRPr/>
          </a:p>
          <a:p>
            <a:pPr marL="0" lvl="0" indent="0" algn="l" rtl="0">
              <a:spcBef>
                <a:spcPts val="0"/>
              </a:spcBef>
              <a:spcAft>
                <a:spcPts val="0"/>
              </a:spcAft>
              <a:buNone/>
            </a:pPr>
            <a:r>
              <a:rPr lang="en"/>
              <a:t>eLife does not support the Impact Factor.</a:t>
            </a:r>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1"/>
                </a:solidFill>
              </a:rPr>
              <a:t>eLife does not limit the number of articles they publish, or have a set acceptance rate.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Regularly updated metrics relating to the eLife editorial process are available in our Author Guide at </a:t>
            </a:r>
            <a:r>
              <a:rPr lang="en" u="sng">
                <a:solidFill>
                  <a:schemeClr val="hlink"/>
                </a:solidFill>
                <a:hlinkClick r:id="rId3"/>
              </a:rPr>
              <a:t>https://submit.elifesciences.org/html/elife_author_instructions.html#metrics</a:t>
            </a:r>
            <a:r>
              <a:rPr lang="en">
                <a:solidFill>
                  <a:schemeClr val="dk1"/>
                </a:solidFill>
              </a:rPr>
              <a: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55d3c2c35d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55d3c2c35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Each scientific article in eLife is accompanied by the decision letter, detailing the main points raised by the reviewers, and the author response.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55d3c2c35d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55d3c2c35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eLife’s goal is to make peer review constructive and collaborative: </a:t>
            </a:r>
            <a:endParaRPr/>
          </a:p>
          <a:p>
            <a:pPr marL="457200" lvl="0" indent="-298450" algn="l" rtl="0">
              <a:spcBef>
                <a:spcPts val="0"/>
              </a:spcBef>
              <a:spcAft>
                <a:spcPts val="0"/>
              </a:spcAft>
              <a:buSzPts val="1100"/>
              <a:buChar char="●"/>
            </a:pPr>
            <a:r>
              <a:rPr lang="en"/>
              <a:t>working scientists make all editorial decisions</a:t>
            </a:r>
            <a:endParaRPr/>
          </a:p>
          <a:p>
            <a:pPr marL="457200" lvl="0" indent="-298450" algn="l" rtl="0">
              <a:spcBef>
                <a:spcPts val="0"/>
              </a:spcBef>
              <a:spcAft>
                <a:spcPts val="0"/>
              </a:spcAft>
              <a:buSzPts val="1100"/>
              <a:buChar char="●"/>
            </a:pPr>
            <a:r>
              <a:rPr lang="en"/>
              <a:t>we facilitate open discussion among reviewers</a:t>
            </a:r>
            <a:endParaRPr/>
          </a:p>
          <a:p>
            <a:pPr marL="457200" lvl="0" indent="-298450" algn="l" rtl="0">
              <a:spcBef>
                <a:spcPts val="0"/>
              </a:spcBef>
              <a:spcAft>
                <a:spcPts val="0"/>
              </a:spcAft>
              <a:buSzPts val="1100"/>
              <a:buChar char="●"/>
            </a:pPr>
            <a:r>
              <a:rPr lang="en"/>
              <a:t>revision requests are consolidated following an open, internal consultation among reviewers to deliver a single, concise set of the essential revisions </a:t>
            </a:r>
            <a:endParaRPr/>
          </a:p>
          <a:p>
            <a:pPr marL="0" lvl="0" indent="0" algn="l" rtl="0">
              <a:spcBef>
                <a:spcPts val="0"/>
              </a:spcBef>
              <a:spcAft>
                <a:spcPts val="0"/>
              </a:spcAft>
              <a:buNone/>
            </a:pPr>
            <a:endParaRPr/>
          </a:p>
          <a:p>
            <a:pPr marL="0" lvl="0" indent="0" algn="l" rtl="0">
              <a:spcBef>
                <a:spcPts val="0"/>
              </a:spcBef>
              <a:spcAft>
                <a:spcPts val="0"/>
              </a:spcAft>
              <a:buNone/>
            </a:pPr>
            <a:r>
              <a:rPr lang="en"/>
              <a:t>Post-review decisions and author responses for published papers are available for all to read.</a:t>
            </a:r>
            <a:endParaRPr/>
          </a:p>
          <a:p>
            <a:pPr marL="0" lvl="0" indent="0" algn="l" rtl="0">
              <a:spcBef>
                <a:spcPts val="0"/>
              </a:spcBef>
              <a:spcAft>
                <a:spcPts val="0"/>
              </a:spcAft>
              <a:buNone/>
            </a:pPr>
            <a:endParaRPr/>
          </a:p>
          <a:p>
            <a:pPr marL="0" lvl="0" indent="0" algn="l" rtl="0">
              <a:spcBef>
                <a:spcPts val="0"/>
              </a:spcBef>
              <a:spcAft>
                <a:spcPts val="0"/>
              </a:spcAft>
              <a:buNone/>
            </a:pPr>
            <a:r>
              <a:rPr lang="en"/>
              <a:t>Reviewers identities are revealed to one another during the consultations. We believe that added transparency is conducive of a more constructive scholarly discussion. </a:t>
            </a:r>
            <a:endParaRPr/>
          </a:p>
          <a:p>
            <a:pPr marL="0" lvl="0" indent="0" algn="l" rtl="0">
              <a:spcBef>
                <a:spcPts val="0"/>
              </a:spcBef>
              <a:spcAft>
                <a:spcPts val="0"/>
              </a:spcAft>
              <a:buNone/>
            </a:pPr>
            <a:endParaRPr/>
          </a:p>
          <a:p>
            <a:pPr marL="0" lvl="0" indent="0" algn="l" rtl="0">
              <a:spcBef>
                <a:spcPts val="0"/>
              </a:spcBef>
              <a:spcAft>
                <a:spcPts val="0"/>
              </a:spcAft>
              <a:buNone/>
            </a:pPr>
            <a:r>
              <a:rPr lang="en"/>
              <a:t>Reviewers are encouraged to embrace full transparency and reveal their identities to authors too.</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f4d79ea9c_0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f4d79ea9c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11.jpg"/><Relationship Id="rId4" Type="http://schemas.openxmlformats.org/officeDocument/2006/relationships/image" Target="../media/image10.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2">
  <p:cSld name="CUSTOM_3">
    <p:bg>
      <p:bgPr>
        <a:blipFill>
          <a:blip r:embed="rId2">
            <a:alphaModFix/>
          </a:blip>
          <a:stretch>
            <a:fillRect/>
          </a:stretch>
        </a:blipFill>
        <a:effectLst/>
      </p:bgPr>
    </p:bg>
    <p:spTree>
      <p:nvGrpSpPr>
        <p:cNvPr id="1" name="Shape 46"/>
        <p:cNvGrpSpPr/>
        <p:nvPr/>
      </p:nvGrpSpPr>
      <p:grpSpPr>
        <a:xfrm>
          <a:off x="0" y="0"/>
          <a:ext cx="0" cy="0"/>
          <a:chOff x="0" y="0"/>
          <a:chExt cx="0" cy="0"/>
        </a:xfrm>
      </p:grpSpPr>
      <p:sp>
        <p:nvSpPr>
          <p:cNvPr id="47" name="Google Shape;47;p11"/>
          <p:cNvSpPr txBox="1"/>
          <p:nvPr/>
        </p:nvSpPr>
        <p:spPr>
          <a:xfrm>
            <a:off x="308700" y="4629900"/>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Section title</a:t>
            </a:r>
            <a:endParaRPr sz="1000">
              <a:solidFill>
                <a:srgbClr val="FFFFFF"/>
              </a:solidFill>
            </a:endParaRPr>
          </a:p>
        </p:txBody>
      </p:sp>
      <p:sp>
        <p:nvSpPr>
          <p:cNvPr id="48" name="Google Shape;48;p11"/>
          <p:cNvSpPr txBox="1"/>
          <p:nvPr/>
        </p:nvSpPr>
        <p:spPr>
          <a:xfrm>
            <a:off x="308700" y="675475"/>
            <a:ext cx="42603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solidFill>
                  <a:srgbClr val="FFFFFF"/>
                </a:solidFill>
              </a:rPr>
              <a:t>Title</a:t>
            </a:r>
            <a:endParaRPr sz="1400" b="1">
              <a:solidFill>
                <a:srgbClr val="FFFFFF"/>
              </a:solidFill>
            </a:endParaRPr>
          </a:p>
        </p:txBody>
      </p:sp>
      <p:sp>
        <p:nvSpPr>
          <p:cNvPr id="49" name="Google Shape;49;p11"/>
          <p:cNvSpPr txBox="1"/>
          <p:nvPr/>
        </p:nvSpPr>
        <p:spPr>
          <a:xfrm>
            <a:off x="220800" y="950525"/>
            <a:ext cx="4348200" cy="2248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Char char="●"/>
            </a:pPr>
            <a:r>
              <a:rPr lang="en" sz="1200">
                <a:solidFill>
                  <a:srgbClr val="FFFFFF"/>
                </a:solidFill>
              </a:rPr>
              <a:t>Ebitam ium fugiaest qui aspe prero omnis earchil isquam et quas qui nonseque pro tem eum doloris simagnim coris eos de ped molorpor.</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Moluptatur aut a sequo blaut etur ma dolupta nulpa venimus untur aut harchit evellibusda quatem rent ame venihit uta dolor as exerspidem quosapel.</a:t>
            </a: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50" name="Google Shape;50;p11"/>
          <p:cNvSpPr/>
          <p:nvPr/>
        </p:nvSpPr>
        <p:spPr>
          <a:xfrm>
            <a:off x="6452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2 1">
  <p:cSld name="CUSTOM_3_1">
    <p:bg>
      <p:bgPr>
        <a:blipFill>
          <a:blip r:embed="rId2">
            <a:alphaModFix/>
          </a:blip>
          <a:stretch>
            <a:fillRect/>
          </a:stretch>
        </a:blipFill>
        <a:effectLst/>
      </p:bgPr>
    </p:bg>
    <p:spTree>
      <p:nvGrpSpPr>
        <p:cNvPr id="1" name="Shape 51"/>
        <p:cNvGrpSpPr/>
        <p:nvPr/>
      </p:nvGrpSpPr>
      <p:grpSpPr>
        <a:xfrm>
          <a:off x="0" y="0"/>
          <a:ext cx="0" cy="0"/>
          <a:chOff x="0" y="0"/>
          <a:chExt cx="0" cy="0"/>
        </a:xfrm>
      </p:grpSpPr>
      <p:sp>
        <p:nvSpPr>
          <p:cNvPr id="52" name="Google Shape;52;p12"/>
          <p:cNvSpPr txBox="1"/>
          <p:nvPr/>
        </p:nvSpPr>
        <p:spPr>
          <a:xfrm>
            <a:off x="308700" y="4629900"/>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Section title</a:t>
            </a:r>
            <a:endParaRPr sz="1000">
              <a:solidFill>
                <a:srgbClr val="FFFFFF"/>
              </a:solidFill>
            </a:endParaRPr>
          </a:p>
        </p:txBody>
      </p:sp>
      <p:sp>
        <p:nvSpPr>
          <p:cNvPr id="53" name="Google Shape;53;p12"/>
          <p:cNvSpPr txBox="1"/>
          <p:nvPr/>
        </p:nvSpPr>
        <p:spPr>
          <a:xfrm>
            <a:off x="308700" y="675475"/>
            <a:ext cx="42603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solidFill>
                  <a:srgbClr val="FFFFFF"/>
                </a:solidFill>
              </a:rPr>
              <a:t>Title</a:t>
            </a:r>
            <a:endParaRPr sz="1400" b="1">
              <a:solidFill>
                <a:srgbClr val="FFFFFF"/>
              </a:solidFill>
            </a:endParaRPr>
          </a:p>
        </p:txBody>
      </p:sp>
      <p:sp>
        <p:nvSpPr>
          <p:cNvPr id="54" name="Google Shape;54;p12"/>
          <p:cNvSpPr txBox="1"/>
          <p:nvPr/>
        </p:nvSpPr>
        <p:spPr>
          <a:xfrm>
            <a:off x="220800" y="950525"/>
            <a:ext cx="4348200" cy="2248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Char char="●"/>
            </a:pPr>
            <a:r>
              <a:rPr lang="en" sz="1200">
                <a:solidFill>
                  <a:srgbClr val="FFFFFF"/>
                </a:solidFill>
              </a:rPr>
              <a:t>Ebitam ium fugiaest qui aspe prero omnis earchil isquam et quas qui nonseque pro tem eum doloris simagnim coris eos de ped molorpor.</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Moluptatur aut a sequo blaut etur ma dolupta nulpa venimus untur aut harchit evellibusda quatem rent ame venihit uta dolor as exerspidem quosapel.</a:t>
            </a: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55" name="Google Shape;55;p12"/>
          <p:cNvSpPr/>
          <p:nvPr/>
        </p:nvSpPr>
        <p:spPr>
          <a:xfrm>
            <a:off x="6452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2 1 2">
  <p:cSld name="CUSTOM_3_1_2">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p:nvPr/>
        </p:nvSpPr>
        <p:spPr>
          <a:xfrm>
            <a:off x="308700" y="4629900"/>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Section title</a:t>
            </a:r>
            <a:endParaRPr sz="1000">
              <a:solidFill>
                <a:srgbClr val="FFFFFF"/>
              </a:solidFill>
            </a:endParaRPr>
          </a:p>
        </p:txBody>
      </p:sp>
      <p:sp>
        <p:nvSpPr>
          <p:cNvPr id="58" name="Google Shape;58;p13"/>
          <p:cNvSpPr txBox="1"/>
          <p:nvPr/>
        </p:nvSpPr>
        <p:spPr>
          <a:xfrm>
            <a:off x="308700" y="675475"/>
            <a:ext cx="42603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solidFill>
                  <a:srgbClr val="FFFFFF"/>
                </a:solidFill>
              </a:rPr>
              <a:t>Title</a:t>
            </a:r>
            <a:endParaRPr sz="1400" b="1">
              <a:solidFill>
                <a:srgbClr val="FFFFFF"/>
              </a:solidFill>
            </a:endParaRPr>
          </a:p>
        </p:txBody>
      </p:sp>
      <p:sp>
        <p:nvSpPr>
          <p:cNvPr id="59" name="Google Shape;59;p13"/>
          <p:cNvSpPr txBox="1"/>
          <p:nvPr/>
        </p:nvSpPr>
        <p:spPr>
          <a:xfrm>
            <a:off x="220800" y="950525"/>
            <a:ext cx="4348200" cy="2248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Char char="●"/>
            </a:pPr>
            <a:r>
              <a:rPr lang="en" sz="1200">
                <a:solidFill>
                  <a:srgbClr val="FFFFFF"/>
                </a:solidFill>
              </a:rPr>
              <a:t>Ebitam ium fugiaest qui aspe prero omnis earchil isquam et quas qui nonseque pro tem eum doloris simagnim coris eos de ped molorpor.</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Moluptatur aut a sequo blaut etur ma dolupta nulpa venimus untur aut harchit evellibusda quatem rent ame venihit uta dolor as exerspidem quosapel.</a:t>
            </a: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60" name="Google Shape;60;p13"/>
          <p:cNvSpPr/>
          <p:nvPr/>
        </p:nvSpPr>
        <p:spPr>
          <a:xfrm>
            <a:off x="6452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2 1 1">
  <p:cSld name="CUSTOM_3_1_1">
    <p:bg>
      <p:bgPr>
        <a:blipFill>
          <a:blip r:embed="rId2">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p:nvPr/>
        </p:nvSpPr>
        <p:spPr>
          <a:xfrm>
            <a:off x="308700" y="4629900"/>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Section title</a:t>
            </a:r>
            <a:endParaRPr sz="1000">
              <a:solidFill>
                <a:srgbClr val="FFFFFF"/>
              </a:solidFill>
            </a:endParaRPr>
          </a:p>
        </p:txBody>
      </p:sp>
      <p:sp>
        <p:nvSpPr>
          <p:cNvPr id="63" name="Google Shape;63;p14"/>
          <p:cNvSpPr txBox="1"/>
          <p:nvPr/>
        </p:nvSpPr>
        <p:spPr>
          <a:xfrm>
            <a:off x="308700" y="675475"/>
            <a:ext cx="4260300" cy="34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400" b="1">
                <a:solidFill>
                  <a:srgbClr val="FFFFFF"/>
                </a:solidFill>
              </a:rPr>
              <a:t>Title</a:t>
            </a:r>
            <a:endParaRPr sz="1400" b="1">
              <a:solidFill>
                <a:srgbClr val="FFFFFF"/>
              </a:solidFill>
            </a:endParaRPr>
          </a:p>
        </p:txBody>
      </p:sp>
      <p:sp>
        <p:nvSpPr>
          <p:cNvPr id="64" name="Google Shape;64;p14"/>
          <p:cNvSpPr txBox="1"/>
          <p:nvPr/>
        </p:nvSpPr>
        <p:spPr>
          <a:xfrm>
            <a:off x="220800" y="950525"/>
            <a:ext cx="4348200" cy="2248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FFFFFF"/>
              </a:buClr>
              <a:buSzPts val="1200"/>
              <a:buChar char="●"/>
            </a:pPr>
            <a:r>
              <a:rPr lang="en" sz="1200">
                <a:solidFill>
                  <a:srgbClr val="FFFFFF"/>
                </a:solidFill>
              </a:rPr>
              <a:t>Ebitam ium fugiaest qui aspe prero omnis earchil isquam et quas qui nonseque pro tem eum doloris simagnim coris eos de ped molorpor.</a:t>
            </a:r>
            <a:endParaRPr sz="1200">
              <a:solidFill>
                <a:srgbClr val="FFFFFF"/>
              </a:solidFill>
            </a:endParaRPr>
          </a:p>
          <a:p>
            <a:pPr marL="457200" lvl="0" indent="-304800" algn="l" rtl="0">
              <a:lnSpc>
                <a:spcPct val="115000"/>
              </a:lnSpc>
              <a:spcBef>
                <a:spcPts val="0"/>
              </a:spcBef>
              <a:spcAft>
                <a:spcPts val="0"/>
              </a:spcAft>
              <a:buClr>
                <a:srgbClr val="FFFFFF"/>
              </a:buClr>
              <a:buSzPts val="1200"/>
              <a:buChar char="●"/>
            </a:pPr>
            <a:r>
              <a:rPr lang="en" sz="1200">
                <a:solidFill>
                  <a:srgbClr val="FFFFFF"/>
                </a:solidFill>
              </a:rPr>
              <a:t>Moluptatur aut a sequo blaut etur ma dolupta nulpa venimus untur aut harchit evellibusda quatem rent ame venihit uta dolor as exerspidem quosapel.</a:t>
            </a:r>
            <a:endParaRPr sz="1200">
              <a:solidFill>
                <a:srgbClr val="FFFFFF"/>
              </a:solidFill>
            </a:endParaRPr>
          </a:p>
          <a:p>
            <a:pPr marL="0" lvl="0" indent="0" algn="l" rtl="0">
              <a:spcBef>
                <a:spcPts val="0"/>
              </a:spcBef>
              <a:spcAft>
                <a:spcPts val="0"/>
              </a:spcAft>
              <a:buNone/>
            </a:pPr>
            <a:endParaRPr sz="1200">
              <a:solidFill>
                <a:srgbClr val="FFFFFF"/>
              </a:solidFill>
            </a:endParaRPr>
          </a:p>
        </p:txBody>
      </p:sp>
      <p:sp>
        <p:nvSpPr>
          <p:cNvPr id="65" name="Google Shape;65;p14"/>
          <p:cNvSpPr/>
          <p:nvPr/>
        </p:nvSpPr>
        <p:spPr>
          <a:xfrm>
            <a:off x="6452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Head Shots - Copy Images">
  <p:cSld name="CUSTOM_4">
    <p:spTree>
      <p:nvGrpSpPr>
        <p:cNvPr id="1" name="Shape 66"/>
        <p:cNvGrpSpPr/>
        <p:nvPr/>
      </p:nvGrpSpPr>
      <p:grpSpPr>
        <a:xfrm>
          <a:off x="0" y="0"/>
          <a:ext cx="0" cy="0"/>
          <a:chOff x="0" y="0"/>
          <a:chExt cx="0" cy="0"/>
        </a:xfrm>
      </p:grpSpPr>
      <p:pic>
        <p:nvPicPr>
          <p:cNvPr id="67" name="Google Shape;67;p15"/>
          <p:cNvPicPr preferRelativeResize="0"/>
          <p:nvPr/>
        </p:nvPicPr>
        <p:blipFill>
          <a:blip r:embed="rId2">
            <a:alphaModFix/>
          </a:blip>
          <a:stretch>
            <a:fillRect/>
          </a:stretch>
        </p:blipFill>
        <p:spPr>
          <a:xfrm>
            <a:off x="3369137" y="853225"/>
            <a:ext cx="639700" cy="639700"/>
          </a:xfrm>
          <a:prstGeom prst="rect">
            <a:avLst/>
          </a:prstGeom>
          <a:noFill/>
          <a:ln>
            <a:noFill/>
          </a:ln>
        </p:spPr>
      </p:pic>
      <p:pic>
        <p:nvPicPr>
          <p:cNvPr id="68" name="Google Shape;68;p15"/>
          <p:cNvPicPr preferRelativeResize="0"/>
          <p:nvPr/>
        </p:nvPicPr>
        <p:blipFill>
          <a:blip r:embed="rId3">
            <a:alphaModFix/>
          </a:blip>
          <a:stretch>
            <a:fillRect/>
          </a:stretch>
        </p:blipFill>
        <p:spPr>
          <a:xfrm>
            <a:off x="3158550" y="642626"/>
            <a:ext cx="1060875" cy="1060875"/>
          </a:xfrm>
          <a:prstGeom prst="rect">
            <a:avLst/>
          </a:prstGeom>
          <a:noFill/>
          <a:ln>
            <a:noFill/>
          </a:ln>
        </p:spPr>
      </p:pic>
      <p:pic>
        <p:nvPicPr>
          <p:cNvPr id="69" name="Google Shape;69;p15"/>
          <p:cNvPicPr preferRelativeResize="0"/>
          <p:nvPr/>
        </p:nvPicPr>
        <p:blipFill>
          <a:blip r:embed="rId4">
            <a:alphaModFix/>
          </a:blip>
          <a:stretch>
            <a:fillRect/>
          </a:stretch>
        </p:blipFill>
        <p:spPr>
          <a:xfrm>
            <a:off x="6258847" y="853213"/>
            <a:ext cx="639700" cy="639700"/>
          </a:xfrm>
          <a:prstGeom prst="rect">
            <a:avLst/>
          </a:prstGeom>
          <a:noFill/>
          <a:ln>
            <a:noFill/>
          </a:ln>
        </p:spPr>
      </p:pic>
      <p:pic>
        <p:nvPicPr>
          <p:cNvPr id="70" name="Google Shape;70;p15"/>
          <p:cNvPicPr preferRelativeResize="0"/>
          <p:nvPr/>
        </p:nvPicPr>
        <p:blipFill>
          <a:blip r:embed="rId3">
            <a:alphaModFix/>
          </a:blip>
          <a:stretch>
            <a:fillRect/>
          </a:stretch>
        </p:blipFill>
        <p:spPr>
          <a:xfrm>
            <a:off x="6048275" y="642626"/>
            <a:ext cx="1060875" cy="1060875"/>
          </a:xfrm>
          <a:prstGeom prst="rect">
            <a:avLst/>
          </a:prstGeom>
          <a:noFill/>
          <a:ln>
            <a:noFill/>
          </a:ln>
        </p:spPr>
      </p:pic>
      <p:pic>
        <p:nvPicPr>
          <p:cNvPr id="71" name="Google Shape;71;p15"/>
          <p:cNvPicPr preferRelativeResize="0"/>
          <p:nvPr/>
        </p:nvPicPr>
        <p:blipFill>
          <a:blip r:embed="rId5">
            <a:alphaModFix/>
          </a:blip>
          <a:stretch>
            <a:fillRect/>
          </a:stretch>
        </p:blipFill>
        <p:spPr>
          <a:xfrm>
            <a:off x="479413" y="853214"/>
            <a:ext cx="639700" cy="639700"/>
          </a:xfrm>
          <a:prstGeom prst="rect">
            <a:avLst/>
          </a:prstGeom>
          <a:noFill/>
          <a:ln>
            <a:noFill/>
          </a:ln>
        </p:spPr>
      </p:pic>
      <p:pic>
        <p:nvPicPr>
          <p:cNvPr id="72" name="Google Shape;72;p15"/>
          <p:cNvPicPr preferRelativeResize="0"/>
          <p:nvPr/>
        </p:nvPicPr>
        <p:blipFill>
          <a:blip r:embed="rId3">
            <a:alphaModFix/>
          </a:blip>
          <a:stretch>
            <a:fillRect/>
          </a:stretch>
        </p:blipFill>
        <p:spPr>
          <a:xfrm>
            <a:off x="268825" y="642626"/>
            <a:ext cx="1060875" cy="1060875"/>
          </a:xfrm>
          <a:prstGeom prst="rect">
            <a:avLst/>
          </a:prstGeom>
          <a:noFill/>
          <a:ln>
            <a:noFill/>
          </a:ln>
        </p:spPr>
      </p:pic>
      <p:pic>
        <p:nvPicPr>
          <p:cNvPr id="73" name="Google Shape;73;p15"/>
          <p:cNvPicPr preferRelativeResize="0"/>
          <p:nvPr/>
        </p:nvPicPr>
        <p:blipFill>
          <a:blip r:embed="rId6">
            <a:alphaModFix/>
          </a:blip>
          <a:stretch>
            <a:fillRect/>
          </a:stretch>
        </p:blipFill>
        <p:spPr>
          <a:xfrm>
            <a:off x="8167671" y="4577800"/>
            <a:ext cx="817900" cy="416750"/>
          </a:xfrm>
          <a:prstGeom prst="rect">
            <a:avLst/>
          </a:prstGeom>
          <a:noFill/>
          <a:ln>
            <a:noFill/>
          </a:ln>
        </p:spPr>
      </p:pic>
      <p:sp>
        <p:nvSpPr>
          <p:cNvPr id="74" name="Google Shape;74;p15"/>
          <p:cNvSpPr txBox="1">
            <a:spLocks noGrp="1"/>
          </p:cNvSpPr>
          <p:nvPr>
            <p:ph type="ctrTitle"/>
          </p:nvPr>
        </p:nvSpPr>
        <p:spPr>
          <a:xfrm>
            <a:off x="306675"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5" name="Google Shape;75;p15"/>
          <p:cNvSpPr txBox="1">
            <a:spLocks noGrp="1"/>
          </p:cNvSpPr>
          <p:nvPr>
            <p:ph type="ctrTitle" idx="2"/>
          </p:nvPr>
        </p:nvSpPr>
        <p:spPr>
          <a:xfrm>
            <a:off x="306675"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6" name="Google Shape;76;p15"/>
          <p:cNvSpPr txBox="1">
            <a:spLocks noGrp="1"/>
          </p:cNvSpPr>
          <p:nvPr>
            <p:ph type="ctrTitle" idx="3"/>
          </p:nvPr>
        </p:nvSpPr>
        <p:spPr>
          <a:xfrm>
            <a:off x="306675"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7" name="Google Shape;77;p15"/>
          <p:cNvSpPr txBox="1">
            <a:spLocks noGrp="1"/>
          </p:cNvSpPr>
          <p:nvPr>
            <p:ph type="ctrTitle" idx="4"/>
          </p:nvPr>
        </p:nvSpPr>
        <p:spPr>
          <a:xfrm>
            <a:off x="3158550"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78" name="Google Shape;78;p15"/>
          <p:cNvSpPr txBox="1">
            <a:spLocks noGrp="1"/>
          </p:cNvSpPr>
          <p:nvPr>
            <p:ph type="ctrTitle" idx="5"/>
          </p:nvPr>
        </p:nvSpPr>
        <p:spPr>
          <a:xfrm>
            <a:off x="3158550"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79" name="Google Shape;79;p15"/>
          <p:cNvSpPr txBox="1">
            <a:spLocks noGrp="1"/>
          </p:cNvSpPr>
          <p:nvPr>
            <p:ph type="ctrTitle" idx="6"/>
          </p:nvPr>
        </p:nvSpPr>
        <p:spPr>
          <a:xfrm>
            <a:off x="3158550"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0" name="Google Shape;80;p15"/>
          <p:cNvSpPr txBox="1">
            <a:spLocks noGrp="1"/>
          </p:cNvSpPr>
          <p:nvPr>
            <p:ph type="ctrTitle" idx="7"/>
          </p:nvPr>
        </p:nvSpPr>
        <p:spPr>
          <a:xfrm>
            <a:off x="6010425"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1" name="Google Shape;81;p15"/>
          <p:cNvSpPr txBox="1">
            <a:spLocks noGrp="1"/>
          </p:cNvSpPr>
          <p:nvPr>
            <p:ph type="ctrTitle" idx="8"/>
          </p:nvPr>
        </p:nvSpPr>
        <p:spPr>
          <a:xfrm>
            <a:off x="6010425"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2" name="Google Shape;82;p15"/>
          <p:cNvSpPr txBox="1">
            <a:spLocks noGrp="1"/>
          </p:cNvSpPr>
          <p:nvPr>
            <p:ph type="ctrTitle" idx="9"/>
          </p:nvPr>
        </p:nvSpPr>
        <p:spPr>
          <a:xfrm>
            <a:off x="6010425"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Head Shots - Just Text">
  <p:cSld name="CUSTOM_4_1">
    <p:spTree>
      <p:nvGrpSpPr>
        <p:cNvPr id="1" name="Shape 83"/>
        <p:cNvGrpSpPr/>
        <p:nvPr/>
      </p:nvGrpSpPr>
      <p:grpSpPr>
        <a:xfrm>
          <a:off x="0" y="0"/>
          <a:ext cx="0" cy="0"/>
          <a:chOff x="0" y="0"/>
          <a:chExt cx="0" cy="0"/>
        </a:xfrm>
      </p:grpSpPr>
      <p:pic>
        <p:nvPicPr>
          <p:cNvPr id="84" name="Google Shape;84;p16"/>
          <p:cNvPicPr preferRelativeResize="0"/>
          <p:nvPr/>
        </p:nvPicPr>
        <p:blipFill>
          <a:blip r:embed="rId2">
            <a:alphaModFix/>
          </a:blip>
          <a:stretch>
            <a:fillRect/>
          </a:stretch>
        </p:blipFill>
        <p:spPr>
          <a:xfrm>
            <a:off x="8167671" y="4577800"/>
            <a:ext cx="817900" cy="416750"/>
          </a:xfrm>
          <a:prstGeom prst="rect">
            <a:avLst/>
          </a:prstGeom>
          <a:noFill/>
          <a:ln>
            <a:noFill/>
          </a:ln>
        </p:spPr>
      </p:pic>
      <p:sp>
        <p:nvSpPr>
          <p:cNvPr id="85" name="Google Shape;85;p16"/>
          <p:cNvSpPr txBox="1">
            <a:spLocks noGrp="1"/>
          </p:cNvSpPr>
          <p:nvPr>
            <p:ph type="ctrTitle"/>
          </p:nvPr>
        </p:nvSpPr>
        <p:spPr>
          <a:xfrm>
            <a:off x="306675"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6" name="Google Shape;86;p16"/>
          <p:cNvSpPr txBox="1">
            <a:spLocks noGrp="1"/>
          </p:cNvSpPr>
          <p:nvPr>
            <p:ph type="ctrTitle" idx="2"/>
          </p:nvPr>
        </p:nvSpPr>
        <p:spPr>
          <a:xfrm>
            <a:off x="306675"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7" name="Google Shape;87;p16"/>
          <p:cNvSpPr txBox="1">
            <a:spLocks noGrp="1"/>
          </p:cNvSpPr>
          <p:nvPr>
            <p:ph type="ctrTitle" idx="3"/>
          </p:nvPr>
        </p:nvSpPr>
        <p:spPr>
          <a:xfrm>
            <a:off x="306675"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88" name="Google Shape;88;p16"/>
          <p:cNvSpPr txBox="1">
            <a:spLocks noGrp="1"/>
          </p:cNvSpPr>
          <p:nvPr>
            <p:ph type="ctrTitle" idx="4"/>
          </p:nvPr>
        </p:nvSpPr>
        <p:spPr>
          <a:xfrm>
            <a:off x="3158550"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89" name="Google Shape;89;p16"/>
          <p:cNvSpPr txBox="1">
            <a:spLocks noGrp="1"/>
          </p:cNvSpPr>
          <p:nvPr>
            <p:ph type="ctrTitle" idx="5"/>
          </p:nvPr>
        </p:nvSpPr>
        <p:spPr>
          <a:xfrm>
            <a:off x="3158550"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0" name="Google Shape;90;p16"/>
          <p:cNvSpPr txBox="1">
            <a:spLocks noGrp="1"/>
          </p:cNvSpPr>
          <p:nvPr>
            <p:ph type="ctrTitle" idx="6"/>
          </p:nvPr>
        </p:nvSpPr>
        <p:spPr>
          <a:xfrm>
            <a:off x="3158550"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1" name="Google Shape;91;p16"/>
          <p:cNvSpPr txBox="1">
            <a:spLocks noGrp="1"/>
          </p:cNvSpPr>
          <p:nvPr>
            <p:ph type="ctrTitle" idx="7"/>
          </p:nvPr>
        </p:nvSpPr>
        <p:spPr>
          <a:xfrm>
            <a:off x="6010425" y="1755075"/>
            <a:ext cx="2703900" cy="4167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2" name="Google Shape;92;p16"/>
          <p:cNvSpPr txBox="1">
            <a:spLocks noGrp="1"/>
          </p:cNvSpPr>
          <p:nvPr>
            <p:ph type="ctrTitle" idx="8"/>
          </p:nvPr>
        </p:nvSpPr>
        <p:spPr>
          <a:xfrm>
            <a:off x="6010425" y="2359375"/>
            <a:ext cx="2703900" cy="1803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
        <p:nvSpPr>
          <p:cNvPr id="93" name="Google Shape;93;p16"/>
          <p:cNvSpPr txBox="1">
            <a:spLocks noGrp="1"/>
          </p:cNvSpPr>
          <p:nvPr>
            <p:ph type="ctrTitle" idx="9"/>
          </p:nvPr>
        </p:nvSpPr>
        <p:spPr>
          <a:xfrm>
            <a:off x="6010425" y="1997150"/>
            <a:ext cx="2703900" cy="3093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life Colours - Keep for custom colours to work ">
  <p:cSld name="CUSTOM_5">
    <p:spTree>
      <p:nvGrpSpPr>
        <p:cNvPr id="1" name="Shape 94"/>
        <p:cNvGrpSpPr/>
        <p:nvPr/>
      </p:nvGrpSpPr>
      <p:grpSpPr>
        <a:xfrm>
          <a:off x="0" y="0"/>
          <a:ext cx="0" cy="0"/>
          <a:chOff x="0" y="0"/>
          <a:chExt cx="0" cy="0"/>
        </a:xfrm>
      </p:grpSpPr>
      <p:sp>
        <p:nvSpPr>
          <p:cNvPr id="95" name="Google Shape;95;p17"/>
          <p:cNvSpPr/>
          <p:nvPr/>
        </p:nvSpPr>
        <p:spPr>
          <a:xfrm>
            <a:off x="1844900" y="1723563"/>
            <a:ext cx="771900" cy="720900"/>
          </a:xfrm>
          <a:prstGeom prst="rect">
            <a:avLst/>
          </a:prstGeom>
          <a:solidFill>
            <a:srgbClr val="2121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p:nvPr/>
        </p:nvSpPr>
        <p:spPr>
          <a:xfrm>
            <a:off x="3015475" y="1723563"/>
            <a:ext cx="771900" cy="720900"/>
          </a:xfrm>
          <a:prstGeom prst="rect">
            <a:avLst/>
          </a:prstGeom>
          <a:solidFill>
            <a:srgbClr val="888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7"/>
          <p:cNvSpPr/>
          <p:nvPr/>
        </p:nvSpPr>
        <p:spPr>
          <a:xfrm>
            <a:off x="4186050" y="1723563"/>
            <a:ext cx="771900" cy="720900"/>
          </a:xfrm>
          <a:prstGeom prst="rect">
            <a:avLst/>
          </a:prstGeom>
          <a:solidFill>
            <a:srgbClr val="0A9D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7"/>
          <p:cNvSpPr/>
          <p:nvPr/>
        </p:nvSpPr>
        <p:spPr>
          <a:xfrm>
            <a:off x="5356625" y="1723563"/>
            <a:ext cx="771900" cy="720900"/>
          </a:xfrm>
          <a:prstGeom prst="rect">
            <a:avLst/>
          </a:prstGeom>
          <a:solidFill>
            <a:srgbClr val="0961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7"/>
          <p:cNvSpPr/>
          <p:nvPr/>
        </p:nvSpPr>
        <p:spPr>
          <a:xfrm>
            <a:off x="6527200" y="1723563"/>
            <a:ext cx="771900" cy="720900"/>
          </a:xfrm>
          <a:prstGeom prst="rect">
            <a:avLst/>
          </a:prstGeom>
          <a:solidFill>
            <a:srgbClr val="273B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7"/>
          <p:cNvSpPr/>
          <p:nvPr/>
        </p:nvSpPr>
        <p:spPr>
          <a:xfrm>
            <a:off x="1844900" y="2699038"/>
            <a:ext cx="771900" cy="720900"/>
          </a:xfrm>
          <a:prstGeom prst="rect">
            <a:avLst/>
          </a:prstGeom>
          <a:solidFill>
            <a:srgbClr val="629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a:off x="3015475" y="2699038"/>
            <a:ext cx="771900" cy="720900"/>
          </a:xfrm>
          <a:prstGeom prst="rect">
            <a:avLst/>
          </a:prstGeom>
          <a:solidFill>
            <a:srgbClr val="046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p:nvPr/>
        </p:nvSpPr>
        <p:spPr>
          <a:xfrm>
            <a:off x="4186050" y="2699038"/>
            <a:ext cx="771900" cy="720900"/>
          </a:xfrm>
          <a:prstGeom prst="rect">
            <a:avLst/>
          </a:prstGeom>
          <a:solidFill>
            <a:srgbClr val="CF0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7"/>
          <p:cNvSpPr/>
          <p:nvPr/>
        </p:nvSpPr>
        <p:spPr>
          <a:xfrm>
            <a:off x="5356625" y="2699038"/>
            <a:ext cx="771900" cy="720900"/>
          </a:xfrm>
          <a:prstGeom prst="rect">
            <a:avLst/>
          </a:prstGeom>
          <a:solidFill>
            <a:srgbClr val="73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6527200" y="2699038"/>
            <a:ext cx="771900" cy="720900"/>
          </a:xfrm>
          <a:prstGeom prst="rect">
            <a:avLst/>
          </a:prstGeom>
          <a:solidFill>
            <a:srgbClr val="6E3F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ver Page">
  <p:cSld name="CUSTOM">
    <p:spTree>
      <p:nvGrpSpPr>
        <p:cNvPr id="1" name="Shape 12"/>
        <p:cNvGrpSpPr/>
        <p:nvPr/>
      </p:nvGrpSpPr>
      <p:grpSpPr>
        <a:xfrm>
          <a:off x="0" y="0"/>
          <a:ext cx="0" cy="0"/>
          <a:chOff x="0" y="0"/>
          <a:chExt cx="0" cy="0"/>
        </a:xfrm>
      </p:grpSpPr>
      <p:sp>
        <p:nvSpPr>
          <p:cNvPr id="13" name="Google Shape;13;p3"/>
          <p:cNvSpPr txBox="1"/>
          <p:nvPr/>
        </p:nvSpPr>
        <p:spPr>
          <a:xfrm>
            <a:off x="156779" y="1135200"/>
            <a:ext cx="4716300" cy="205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3600" b="1">
              <a:solidFill>
                <a:srgbClr val="046535"/>
              </a:solidFill>
            </a:endParaRPr>
          </a:p>
        </p:txBody>
      </p:sp>
      <p:sp>
        <p:nvSpPr>
          <p:cNvPr id="14" name="Google Shape;14;p3"/>
          <p:cNvSpPr txBox="1"/>
          <p:nvPr/>
        </p:nvSpPr>
        <p:spPr>
          <a:xfrm>
            <a:off x="156775" y="3127425"/>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000">
              <a:solidFill>
                <a:srgbClr val="212121"/>
              </a:solidFill>
            </a:endParaRPr>
          </a:p>
        </p:txBody>
      </p:sp>
      <p:pic>
        <p:nvPicPr>
          <p:cNvPr id="15" name="Google Shape;15;p3"/>
          <p:cNvPicPr preferRelativeResize="0"/>
          <p:nvPr/>
        </p:nvPicPr>
        <p:blipFill>
          <a:blip r:embed="rId2">
            <a:alphaModFix/>
          </a:blip>
          <a:stretch>
            <a:fillRect/>
          </a:stretch>
        </p:blipFill>
        <p:spPr>
          <a:xfrm>
            <a:off x="6066400" y="-72762"/>
            <a:ext cx="5289024" cy="5289024"/>
          </a:xfrm>
          <a:prstGeom prst="rect">
            <a:avLst/>
          </a:prstGeom>
          <a:noFill/>
          <a:ln>
            <a:noFill/>
          </a:ln>
        </p:spPr>
      </p:pic>
      <p:pic>
        <p:nvPicPr>
          <p:cNvPr id="16" name="Google Shape;16;p3"/>
          <p:cNvPicPr preferRelativeResize="0"/>
          <p:nvPr/>
        </p:nvPicPr>
        <p:blipFill>
          <a:blip r:embed="rId3">
            <a:alphaModFix/>
          </a:blip>
          <a:stretch>
            <a:fillRect/>
          </a:stretch>
        </p:blipFill>
        <p:spPr>
          <a:xfrm>
            <a:off x="197371" y="271225"/>
            <a:ext cx="817900" cy="416750"/>
          </a:xfrm>
          <a:prstGeom prst="rect">
            <a:avLst/>
          </a:prstGeom>
          <a:noFill/>
          <a:ln>
            <a:noFill/>
          </a:ln>
        </p:spPr>
      </p:pic>
      <p:sp>
        <p:nvSpPr>
          <p:cNvPr id="17" name="Google Shape;17;p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rtl="0">
              <a:spcBef>
                <a:spcPts val="0"/>
              </a:spcBef>
              <a:spcAft>
                <a:spcPts val="0"/>
              </a:spcAft>
              <a:buClr>
                <a:srgbClr val="046535"/>
              </a:buClr>
              <a:buSzPts val="3600"/>
              <a:buNone/>
              <a:defRPr sz="3600" b="1">
                <a:solidFill>
                  <a:srgbClr val="046535"/>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8" name="Google Shape;18;p3"/>
          <p:cNvSpPr txBox="1">
            <a:spLocks noGrp="1"/>
          </p:cNvSpPr>
          <p:nvPr>
            <p:ph type="ctrTitle" idx="2"/>
          </p:nvPr>
        </p:nvSpPr>
        <p:spPr>
          <a:xfrm>
            <a:off x="311700" y="3048000"/>
            <a:ext cx="8520600" cy="872100"/>
          </a:xfrm>
          <a:prstGeom prst="rect">
            <a:avLst/>
          </a:prstGeom>
        </p:spPr>
        <p:txBody>
          <a:bodyPr spcFirstLastPara="1" wrap="square" lIns="91425" tIns="91425" rIns="91425" bIns="91425" anchor="b" anchorCtr="0"/>
          <a:lstStyle>
            <a:lvl1pPr lvl="0" rtl="0">
              <a:spcBef>
                <a:spcPts val="0"/>
              </a:spcBef>
              <a:spcAft>
                <a:spcPts val="0"/>
              </a:spcAft>
              <a:buClr>
                <a:srgbClr val="046535"/>
              </a:buClr>
              <a:buSzPts val="1000"/>
              <a:buNone/>
              <a:defRPr sz="1000">
                <a:solidFill>
                  <a:srgbClr val="046535"/>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white footer" type="secHead">
  <p:cSld name="SECTION_HEADER">
    <p:spTree>
      <p:nvGrpSpPr>
        <p:cNvPr id="1" name="Shape 19"/>
        <p:cNvGrpSpPr/>
        <p:nvPr/>
      </p:nvGrpSpPr>
      <p:grpSpPr>
        <a:xfrm>
          <a:off x="0" y="0"/>
          <a:ext cx="0" cy="0"/>
          <a:chOff x="0" y="0"/>
          <a:chExt cx="0" cy="0"/>
        </a:xfrm>
      </p:grpSpPr>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1" name="Google Shape;21;p4"/>
          <p:cNvPicPr preferRelativeResize="0"/>
          <p:nvPr/>
        </p:nvPicPr>
        <p:blipFill>
          <a:blip r:embed="rId2">
            <a:alphaModFix/>
          </a:blip>
          <a:stretch>
            <a:fillRect/>
          </a:stretch>
        </p:blipFill>
        <p:spPr>
          <a:xfrm>
            <a:off x="8167671" y="4577800"/>
            <a:ext cx="817900" cy="416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coloured footer ">
  <p:cSld name="SECTION_HEADER_2">
    <p:bg>
      <p:bgPr>
        <a:solidFill>
          <a:srgbClr val="629F43"/>
        </a:solidFill>
        <a:effectLst/>
      </p:bgPr>
    </p:bg>
    <p:spTree>
      <p:nvGrpSpPr>
        <p:cNvPr id="1" name="Shape 22"/>
        <p:cNvGrpSpPr/>
        <p:nvPr/>
      </p:nvGrpSpPr>
      <p:grpSpPr>
        <a:xfrm>
          <a:off x="0" y="0"/>
          <a:ext cx="0" cy="0"/>
          <a:chOff x="0" y="0"/>
          <a:chExt cx="0" cy="0"/>
        </a:xfrm>
      </p:grpSpPr>
      <p:sp>
        <p:nvSpPr>
          <p:cNvPr id="23" name="Google Shape;23;p5"/>
          <p:cNvSpPr txBox="1"/>
          <p:nvPr/>
        </p:nvSpPr>
        <p:spPr>
          <a:xfrm>
            <a:off x="311700" y="4387525"/>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FFFFFF"/>
                </a:solidFill>
              </a:rPr>
              <a:t>Section title</a:t>
            </a:r>
            <a:endParaRPr sz="1000">
              <a:solidFill>
                <a:srgbClr val="FFFFFF"/>
              </a:solidFill>
            </a:endParaRPr>
          </a:p>
        </p:txBody>
      </p:sp>
      <p:sp>
        <p:nvSpPr>
          <p:cNvPr id="24" name="Google Shape;24;p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b="1">
                <a:solidFill>
                  <a:srgbClr val="FFFFFF"/>
                </a:solidFill>
              </a:defRPr>
            </a:lvl1pPr>
            <a:lvl2pPr lvl="1" algn="ctr" rtl="0">
              <a:spcBef>
                <a:spcPts val="0"/>
              </a:spcBef>
              <a:spcAft>
                <a:spcPts val="0"/>
              </a:spcAft>
              <a:buClr>
                <a:srgbClr val="FFFFFF"/>
              </a:buClr>
              <a:buSzPts val="5200"/>
              <a:buNone/>
              <a:defRPr sz="5200">
                <a:solidFill>
                  <a:srgbClr val="FFFFFF"/>
                </a:solidFill>
              </a:defRPr>
            </a:lvl2pPr>
            <a:lvl3pPr lvl="2" algn="ctr" rtl="0">
              <a:spcBef>
                <a:spcPts val="0"/>
              </a:spcBef>
              <a:spcAft>
                <a:spcPts val="0"/>
              </a:spcAft>
              <a:buClr>
                <a:srgbClr val="FFFFFF"/>
              </a:buClr>
              <a:buSzPts val="5200"/>
              <a:buNone/>
              <a:defRPr sz="5200">
                <a:solidFill>
                  <a:srgbClr val="FFFFFF"/>
                </a:solidFill>
              </a:defRPr>
            </a:lvl3pPr>
            <a:lvl4pPr lvl="3" algn="ctr" rtl="0">
              <a:spcBef>
                <a:spcPts val="0"/>
              </a:spcBef>
              <a:spcAft>
                <a:spcPts val="0"/>
              </a:spcAft>
              <a:buClr>
                <a:srgbClr val="FFFFFF"/>
              </a:buClr>
              <a:buSzPts val="5200"/>
              <a:buNone/>
              <a:defRPr sz="5200">
                <a:solidFill>
                  <a:srgbClr val="FFFFFF"/>
                </a:solidFill>
              </a:defRPr>
            </a:lvl4pPr>
            <a:lvl5pPr lvl="4" algn="ctr" rtl="0">
              <a:spcBef>
                <a:spcPts val="0"/>
              </a:spcBef>
              <a:spcAft>
                <a:spcPts val="0"/>
              </a:spcAft>
              <a:buClr>
                <a:srgbClr val="FFFFFF"/>
              </a:buClr>
              <a:buSzPts val="5200"/>
              <a:buNone/>
              <a:defRPr sz="5200">
                <a:solidFill>
                  <a:srgbClr val="FFFFFF"/>
                </a:solidFill>
              </a:defRPr>
            </a:lvl5pPr>
            <a:lvl6pPr lvl="5" algn="ctr" rtl="0">
              <a:spcBef>
                <a:spcPts val="0"/>
              </a:spcBef>
              <a:spcAft>
                <a:spcPts val="0"/>
              </a:spcAft>
              <a:buClr>
                <a:srgbClr val="FFFFFF"/>
              </a:buClr>
              <a:buSzPts val="5200"/>
              <a:buNone/>
              <a:defRPr sz="5200">
                <a:solidFill>
                  <a:srgbClr val="FFFFFF"/>
                </a:solidFill>
              </a:defRPr>
            </a:lvl6pPr>
            <a:lvl7pPr lvl="6" algn="ctr" rtl="0">
              <a:spcBef>
                <a:spcPts val="0"/>
              </a:spcBef>
              <a:spcAft>
                <a:spcPts val="0"/>
              </a:spcAft>
              <a:buClr>
                <a:srgbClr val="FFFFFF"/>
              </a:buClr>
              <a:buSzPts val="5200"/>
              <a:buNone/>
              <a:defRPr sz="5200">
                <a:solidFill>
                  <a:srgbClr val="FFFFFF"/>
                </a:solidFill>
              </a:defRPr>
            </a:lvl7pPr>
            <a:lvl8pPr lvl="7" algn="ctr" rtl="0">
              <a:spcBef>
                <a:spcPts val="0"/>
              </a:spcBef>
              <a:spcAft>
                <a:spcPts val="0"/>
              </a:spcAft>
              <a:buClr>
                <a:srgbClr val="FFFFFF"/>
              </a:buClr>
              <a:buSzPts val="5200"/>
              <a:buNone/>
              <a:defRPr sz="5200">
                <a:solidFill>
                  <a:srgbClr val="FFFFFF"/>
                </a:solidFill>
              </a:defRPr>
            </a:lvl8pPr>
            <a:lvl9pPr lvl="8" algn="ctr" rtl="0">
              <a:spcBef>
                <a:spcPts val="0"/>
              </a:spcBef>
              <a:spcAft>
                <a:spcPts val="0"/>
              </a:spcAft>
              <a:buClr>
                <a:srgbClr val="FFFFFF"/>
              </a:buClr>
              <a:buSzPts val="5200"/>
              <a:buNone/>
              <a:defRPr sz="5200">
                <a:solidFill>
                  <a:srgbClr val="FFFFFF"/>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go top left">
  <p:cSld name="CUSTOM_1">
    <p:spTree>
      <p:nvGrpSpPr>
        <p:cNvPr id="1" name="Shape 25"/>
        <p:cNvGrpSpPr/>
        <p:nvPr/>
      </p:nvGrpSpPr>
      <p:grpSpPr>
        <a:xfrm>
          <a:off x="0" y="0"/>
          <a:ext cx="0" cy="0"/>
          <a:chOff x="0" y="0"/>
          <a:chExt cx="0" cy="0"/>
        </a:xfrm>
      </p:grpSpPr>
      <p:pic>
        <p:nvPicPr>
          <p:cNvPr id="26" name="Google Shape;26;p6"/>
          <p:cNvPicPr preferRelativeResize="0"/>
          <p:nvPr/>
        </p:nvPicPr>
        <p:blipFill>
          <a:blip r:embed="rId2">
            <a:alphaModFix/>
          </a:blip>
          <a:stretch>
            <a:fillRect/>
          </a:stretch>
        </p:blipFill>
        <p:spPr>
          <a:xfrm>
            <a:off x="352296" y="271225"/>
            <a:ext cx="817900" cy="4167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tandard Text">
  <p:cSld name="SECTION_HEADER_1">
    <p:spTree>
      <p:nvGrpSpPr>
        <p:cNvPr id="1" name="Shape 27"/>
        <p:cNvGrpSpPr/>
        <p:nvPr/>
      </p:nvGrpSpPr>
      <p:grpSpPr>
        <a:xfrm>
          <a:off x="0" y="0"/>
          <a:ext cx="0" cy="0"/>
          <a:chOff x="0" y="0"/>
          <a:chExt cx="0" cy="0"/>
        </a:xfrm>
      </p:grpSpPr>
      <p:sp>
        <p:nvSpPr>
          <p:cNvPr id="28" name="Google Shape;28;p7"/>
          <p:cNvSpPr txBox="1">
            <a:spLocks noGrp="1"/>
          </p:cNvSpPr>
          <p:nvPr>
            <p:ph type="ctrTitle"/>
          </p:nvPr>
        </p:nvSpPr>
        <p:spPr>
          <a:xfrm>
            <a:off x="311700" y="176925"/>
            <a:ext cx="3633300" cy="872100"/>
          </a:xfrm>
          <a:prstGeom prst="rect">
            <a:avLst/>
          </a:prstGeom>
        </p:spPr>
        <p:txBody>
          <a:bodyPr spcFirstLastPara="1" wrap="square" lIns="91425" tIns="91425" rIns="91425" bIns="91425" anchor="b"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9" name="Google Shape;29;p7"/>
          <p:cNvSpPr txBox="1">
            <a:spLocks noGrp="1"/>
          </p:cNvSpPr>
          <p:nvPr>
            <p:ph type="ctrTitle" idx="2"/>
          </p:nvPr>
        </p:nvSpPr>
        <p:spPr>
          <a:xfrm>
            <a:off x="311700" y="1277825"/>
            <a:ext cx="4348200" cy="8721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pic>
        <p:nvPicPr>
          <p:cNvPr id="30" name="Google Shape;30;p7"/>
          <p:cNvPicPr preferRelativeResize="0"/>
          <p:nvPr/>
        </p:nvPicPr>
        <p:blipFill>
          <a:blip r:embed="rId2">
            <a:alphaModFix/>
          </a:blip>
          <a:stretch>
            <a:fillRect/>
          </a:stretch>
        </p:blipFill>
        <p:spPr>
          <a:xfrm>
            <a:off x="8167671" y="4577800"/>
            <a:ext cx="817900" cy="4167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ndard Text 2">
  <p:cSld name="SECTION_HEADER_1_1">
    <p:spTree>
      <p:nvGrpSpPr>
        <p:cNvPr id="1" name="Shape 31"/>
        <p:cNvGrpSpPr/>
        <p:nvPr/>
      </p:nvGrpSpPr>
      <p:grpSpPr>
        <a:xfrm>
          <a:off x="0" y="0"/>
          <a:ext cx="0" cy="0"/>
          <a:chOff x="0" y="0"/>
          <a:chExt cx="0" cy="0"/>
        </a:xfrm>
      </p:grpSpPr>
      <p:sp>
        <p:nvSpPr>
          <p:cNvPr id="32" name="Google Shape;32;p8"/>
          <p:cNvSpPr txBox="1">
            <a:spLocks noGrp="1"/>
          </p:cNvSpPr>
          <p:nvPr>
            <p:ph type="ctrTitle"/>
          </p:nvPr>
        </p:nvSpPr>
        <p:spPr>
          <a:xfrm>
            <a:off x="311700" y="177627"/>
            <a:ext cx="4260300" cy="872100"/>
          </a:xfrm>
          <a:prstGeom prst="rect">
            <a:avLst/>
          </a:prstGeom>
        </p:spPr>
        <p:txBody>
          <a:bodyPr spcFirstLastPara="1" wrap="square" lIns="91425" tIns="91425" rIns="91425" bIns="91425" anchor="b"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3" name="Google Shape;33;p8"/>
          <p:cNvSpPr txBox="1">
            <a:spLocks noGrp="1"/>
          </p:cNvSpPr>
          <p:nvPr>
            <p:ph type="ctrTitle" idx="2"/>
          </p:nvPr>
        </p:nvSpPr>
        <p:spPr>
          <a:xfrm>
            <a:off x="311700" y="1278527"/>
            <a:ext cx="4260300" cy="8721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pic>
        <p:nvPicPr>
          <p:cNvPr id="34" name="Google Shape;34;p8"/>
          <p:cNvPicPr preferRelativeResize="0"/>
          <p:nvPr/>
        </p:nvPicPr>
        <p:blipFill>
          <a:blip r:embed="rId2">
            <a:alphaModFix/>
          </a:blip>
          <a:stretch>
            <a:fillRect/>
          </a:stretch>
        </p:blipFill>
        <p:spPr>
          <a:xfrm>
            <a:off x="8167671" y="4577800"/>
            <a:ext cx="817900" cy="416750"/>
          </a:xfrm>
          <a:prstGeom prst="rect">
            <a:avLst/>
          </a:prstGeom>
          <a:noFill/>
          <a:ln>
            <a:noFill/>
          </a:ln>
        </p:spPr>
      </p:pic>
      <p:sp>
        <p:nvSpPr>
          <p:cNvPr id="35" name="Google Shape;35;p8"/>
          <p:cNvSpPr txBox="1">
            <a:spLocks noGrp="1"/>
          </p:cNvSpPr>
          <p:nvPr>
            <p:ph type="ctrTitle" idx="3"/>
          </p:nvPr>
        </p:nvSpPr>
        <p:spPr>
          <a:xfrm>
            <a:off x="4725275" y="177625"/>
            <a:ext cx="4260300" cy="872100"/>
          </a:xfrm>
          <a:prstGeom prst="rect">
            <a:avLst/>
          </a:prstGeom>
        </p:spPr>
        <p:txBody>
          <a:bodyPr spcFirstLastPara="1" wrap="square" lIns="91425" tIns="91425" rIns="91425" bIns="91425" anchor="b"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36" name="Google Shape;36;p8"/>
          <p:cNvSpPr txBox="1">
            <a:spLocks noGrp="1"/>
          </p:cNvSpPr>
          <p:nvPr>
            <p:ph type="ctrTitle" idx="4"/>
          </p:nvPr>
        </p:nvSpPr>
        <p:spPr>
          <a:xfrm>
            <a:off x="4725275" y="1278525"/>
            <a:ext cx="4260300" cy="8721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tandard Text 2 &amp; Image">
  <p:cSld name="SECTION_HEADER_1_1_1">
    <p:spTree>
      <p:nvGrpSpPr>
        <p:cNvPr id="1" name="Shape 37"/>
        <p:cNvGrpSpPr/>
        <p:nvPr/>
      </p:nvGrpSpPr>
      <p:grpSpPr>
        <a:xfrm>
          <a:off x="0" y="0"/>
          <a:ext cx="0" cy="0"/>
          <a:chOff x="0" y="0"/>
          <a:chExt cx="0" cy="0"/>
        </a:xfrm>
      </p:grpSpPr>
      <p:pic>
        <p:nvPicPr>
          <p:cNvPr id="38" name="Google Shape;38;p9"/>
          <p:cNvPicPr preferRelativeResize="0"/>
          <p:nvPr/>
        </p:nvPicPr>
        <p:blipFill>
          <a:blip r:embed="rId2">
            <a:alphaModFix/>
          </a:blip>
          <a:stretch>
            <a:fillRect/>
          </a:stretch>
        </p:blipFill>
        <p:spPr>
          <a:xfrm>
            <a:off x="8167671" y="4577800"/>
            <a:ext cx="817900" cy="416750"/>
          </a:xfrm>
          <a:prstGeom prst="rect">
            <a:avLst/>
          </a:prstGeom>
          <a:noFill/>
          <a:ln>
            <a:noFill/>
          </a:ln>
        </p:spPr>
      </p:pic>
      <p:pic>
        <p:nvPicPr>
          <p:cNvPr id="39" name="Google Shape;39;p9"/>
          <p:cNvPicPr preferRelativeResize="0"/>
          <p:nvPr/>
        </p:nvPicPr>
        <p:blipFill>
          <a:blip r:embed="rId3">
            <a:alphaModFix/>
          </a:blip>
          <a:stretch>
            <a:fillRect/>
          </a:stretch>
        </p:blipFill>
        <p:spPr>
          <a:xfrm>
            <a:off x="4572000" y="-36113"/>
            <a:ext cx="7822025" cy="5215726"/>
          </a:xfrm>
          <a:prstGeom prst="rect">
            <a:avLst/>
          </a:prstGeom>
          <a:noFill/>
          <a:ln>
            <a:noFill/>
          </a:ln>
        </p:spPr>
      </p:pic>
      <p:sp>
        <p:nvSpPr>
          <p:cNvPr id="40" name="Google Shape;40;p9"/>
          <p:cNvSpPr txBox="1">
            <a:spLocks noGrp="1"/>
          </p:cNvSpPr>
          <p:nvPr>
            <p:ph type="ctrTitle"/>
          </p:nvPr>
        </p:nvSpPr>
        <p:spPr>
          <a:xfrm>
            <a:off x="311700" y="177627"/>
            <a:ext cx="4260300" cy="872100"/>
          </a:xfrm>
          <a:prstGeom prst="rect">
            <a:avLst/>
          </a:prstGeom>
        </p:spPr>
        <p:txBody>
          <a:bodyPr spcFirstLastPara="1" wrap="square" lIns="91425" tIns="91425" rIns="91425" bIns="91425" anchor="b" anchorCtr="0"/>
          <a:lstStyle>
            <a:lvl1pPr lvl="0" rtl="0">
              <a:spcBef>
                <a:spcPts val="0"/>
              </a:spcBef>
              <a:spcAft>
                <a:spcPts val="0"/>
              </a:spcAft>
              <a:buClr>
                <a:srgbClr val="000000"/>
              </a:buClr>
              <a:buSzPts val="1400"/>
              <a:buNone/>
              <a:defRPr sz="14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1" name="Google Shape;41;p9"/>
          <p:cNvSpPr txBox="1">
            <a:spLocks noGrp="1"/>
          </p:cNvSpPr>
          <p:nvPr>
            <p:ph type="ctrTitle" idx="2"/>
          </p:nvPr>
        </p:nvSpPr>
        <p:spPr>
          <a:xfrm>
            <a:off x="311700" y="1278527"/>
            <a:ext cx="4260300" cy="872100"/>
          </a:xfrm>
          <a:prstGeom prst="rect">
            <a:avLst/>
          </a:prstGeom>
        </p:spPr>
        <p:txBody>
          <a:bodyPr spcFirstLastPara="1" wrap="square" lIns="91425" tIns="91425" rIns="91425" bIns="91425" anchor="t" anchorCtr="0"/>
          <a:lstStyle>
            <a:lvl1pPr lvl="0" rtl="0">
              <a:spcBef>
                <a:spcPts val="0"/>
              </a:spcBef>
              <a:spcAft>
                <a:spcPts val="0"/>
              </a:spcAft>
              <a:buClr>
                <a:srgbClr val="000000"/>
              </a:buClr>
              <a:buSzPts val="1200"/>
              <a:buNone/>
              <a:defRPr sz="1200">
                <a:solidFill>
                  <a:srgbClr val="000000"/>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ustom Layout 1">
  <p:cSld name="CUSTOM_2">
    <p:spTree>
      <p:nvGrpSpPr>
        <p:cNvPr id="1" name="Shape 42"/>
        <p:cNvGrpSpPr/>
        <p:nvPr/>
      </p:nvGrpSpPr>
      <p:grpSpPr>
        <a:xfrm>
          <a:off x="0" y="0"/>
          <a:ext cx="0" cy="0"/>
          <a:chOff x="0" y="0"/>
          <a:chExt cx="0" cy="0"/>
        </a:xfrm>
      </p:grpSpPr>
      <p:sp>
        <p:nvSpPr>
          <p:cNvPr id="43" name="Google Shape;43;p10"/>
          <p:cNvSpPr/>
          <p:nvPr/>
        </p:nvSpPr>
        <p:spPr>
          <a:xfrm>
            <a:off x="604800" y="-1395450"/>
            <a:ext cx="7934400" cy="7934400"/>
          </a:xfrm>
          <a:prstGeom prst="donut">
            <a:avLst>
              <a:gd name="adj" fmla="val 17896"/>
            </a:avLst>
          </a:prstGeom>
          <a:solidFill>
            <a:srgbClr val="629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44" name="Google Shape;44;p10"/>
          <p:cNvSpPr txBox="1">
            <a:spLocks noGrp="1"/>
          </p:cNvSpPr>
          <p:nvPr>
            <p:ph type="ctrTitle"/>
          </p:nvPr>
        </p:nvSpPr>
        <p:spPr>
          <a:xfrm>
            <a:off x="3136350" y="1826925"/>
            <a:ext cx="2871300" cy="13938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2600"/>
              <a:buNone/>
              <a:defRPr sz="2600" b="1">
                <a:solidFill>
                  <a:srgbClr val="000000"/>
                </a:solidFill>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45" name="Google Shape;45;p10"/>
          <p:cNvSpPr txBox="1">
            <a:spLocks noGrp="1"/>
          </p:cNvSpPr>
          <p:nvPr>
            <p:ph type="ctrTitle" idx="2"/>
          </p:nvPr>
        </p:nvSpPr>
        <p:spPr>
          <a:xfrm>
            <a:off x="3136350" y="3117150"/>
            <a:ext cx="2871300" cy="8721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200"/>
              <a:buNone/>
              <a:defRPr sz="1200">
                <a:solidFill>
                  <a:srgbClr val="000000"/>
                </a:solidFill>
              </a:defRPr>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lifesciences.org/Community" TargetMode="External"/><Relationship Id="rId7"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9.png"/><Relationship Id="rId4" Type="http://schemas.openxmlformats.org/officeDocument/2006/relationships/hyperlink" Target="https://elifesciences.org/collections/842f35d5/ecrwednesday-webinar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elifesciences.org/inside-elife/b05d57ba/elife-ambassadors-reflections-on-a-successful-trial" TargetMode="External"/><Relationship Id="rId7"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8.jpg"/><Relationship Id="rId5" Type="http://schemas.openxmlformats.org/officeDocument/2006/relationships/hyperlink" Target="https://ecrcentral.org" TargetMode="External"/><Relationship Id="rId4" Type="http://schemas.openxmlformats.org/officeDocument/2006/relationships/hyperlink" Target="https://ecrlife.or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elifesciences.org/inside-elife/77dd2808/taking-a-closer-look-screening-of-images" TargetMode="External"/><Relationship Id="rId3" Type="http://schemas.openxmlformats.org/officeDocument/2006/relationships/image" Target="../media/image23.jpg"/><Relationship Id="rId7" Type="http://schemas.openxmlformats.org/officeDocument/2006/relationships/hyperlink" Target="https://elifesciences.org/inside-elife/b8755582/for-authors-elife-promotes-rigour-and-transparency-with-key-resources-table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elifesciences.org/inside-elife/dbcb6949/forking-software-used-in-elife-papers-to-github" TargetMode="External"/><Relationship Id="rId5" Type="http://schemas.openxmlformats.org/officeDocument/2006/relationships/hyperlink" Target="https://elifesciences.org/inside-elife/ab137ad4/working-with-bio-protocol-to-publish-peer-reviewed-protocols" TargetMode="External"/><Relationship Id="rId4" Type="http://schemas.openxmlformats.org/officeDocument/2006/relationships/hyperlink" Target="https://elifesciences.org/collections/9b1e83d1/reproducibility-project-cancer-biology"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lifesciences.org/inside-elife/3afaf00a/elife-latest-now-add-notes-and-comments-as-you-rea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24.jpg"/><Relationship Id="rId4" Type="http://schemas.openxmlformats.org/officeDocument/2006/relationships/hyperlink" Target="https://elifesciences.org/labs/ad58f08d/introducing-elife-s-first-computationally-reproducible-articl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3pjXfgeOCho"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3.jpg"/><Relationship Id="rId4" Type="http://schemas.openxmlformats.org/officeDocument/2006/relationships/hyperlink" Target="http://www.youtube.com/watch?v=3pjXfgeOCh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8"/>
          <p:cNvSpPr txBox="1">
            <a:spLocks noGrp="1"/>
          </p:cNvSpPr>
          <p:nvPr>
            <p:ph type="ctrTitle" idx="4294967295"/>
          </p:nvPr>
        </p:nvSpPr>
        <p:spPr>
          <a:xfrm>
            <a:off x="311704" y="1135200"/>
            <a:ext cx="4716300" cy="2052600"/>
          </a:xfrm>
          <a:prstGeom prst="rect">
            <a:avLst/>
          </a:prstGeom>
          <a:noFill/>
          <a:ln>
            <a:noFill/>
          </a:ln>
          <a:effectLst>
            <a:outerShdw dist="25" algn="bl" rotWithShape="0">
              <a:srgbClr val="000000"/>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4400" b="1" dirty="0">
                <a:solidFill>
                  <a:srgbClr val="046535"/>
                </a:solidFill>
              </a:rPr>
              <a:t>eLife</a:t>
            </a:r>
            <a:endParaRPr sz="4400" b="1" dirty="0">
              <a:solidFill>
                <a:srgbClr val="046535"/>
              </a:solidFill>
            </a:endParaRPr>
          </a:p>
        </p:txBody>
      </p:sp>
      <p:sp>
        <p:nvSpPr>
          <p:cNvPr id="110" name="Google Shape;110;p18"/>
          <p:cNvSpPr txBox="1">
            <a:spLocks noGrp="1"/>
          </p:cNvSpPr>
          <p:nvPr>
            <p:ph type="subTitle" idx="1"/>
          </p:nvPr>
        </p:nvSpPr>
        <p:spPr>
          <a:xfrm>
            <a:off x="311700" y="3127425"/>
            <a:ext cx="8520600" cy="79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dirty="0">
                <a:solidFill>
                  <a:srgbClr val="212121"/>
                </a:solidFill>
              </a:rPr>
              <a:t>An introduction to eLife </a:t>
            </a:r>
          </a:p>
          <a:p>
            <a:pPr marL="0" lvl="0" indent="0" algn="l" rtl="0">
              <a:spcBef>
                <a:spcPts val="0"/>
              </a:spcBef>
              <a:spcAft>
                <a:spcPts val="0"/>
              </a:spcAft>
              <a:buNone/>
            </a:pPr>
            <a:r>
              <a:rPr lang="en-GB" sz="1000" dirty="0">
                <a:solidFill>
                  <a:srgbClr val="212121"/>
                </a:solidFill>
              </a:rPr>
              <a:t>May 2019</a:t>
            </a:r>
            <a:endParaRPr sz="1000" dirty="0">
              <a:solidFill>
                <a:srgbClr val="212121"/>
              </a:solidFill>
            </a:endParaRPr>
          </a:p>
        </p:txBody>
      </p:sp>
      <p:pic>
        <p:nvPicPr>
          <p:cNvPr id="111" name="Google Shape;111;p18"/>
          <p:cNvPicPr preferRelativeResize="0"/>
          <p:nvPr/>
        </p:nvPicPr>
        <p:blipFill>
          <a:blip r:embed="rId3">
            <a:alphaModFix/>
          </a:blip>
          <a:stretch>
            <a:fillRect/>
          </a:stretch>
        </p:blipFill>
        <p:spPr>
          <a:xfrm>
            <a:off x="6221325" y="-72762"/>
            <a:ext cx="5289024" cy="5289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Early-Career Advisory Group (ECAG)</a:t>
            </a:r>
            <a:endParaRPr sz="1400" b="1">
              <a:solidFill>
                <a:srgbClr val="212121"/>
              </a:solidFill>
            </a:endParaRPr>
          </a:p>
        </p:txBody>
      </p:sp>
      <p:sp>
        <p:nvSpPr>
          <p:cNvPr id="177" name="Google Shape;177;p28"/>
          <p:cNvSpPr txBox="1">
            <a:spLocks noGrp="1"/>
          </p:cNvSpPr>
          <p:nvPr>
            <p:ph type="subTitle" idx="1"/>
          </p:nvPr>
        </p:nvSpPr>
        <p:spPr>
          <a:xfrm>
            <a:off x="311700" y="1000450"/>
            <a:ext cx="3222900" cy="14295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a:solidFill>
                  <a:schemeClr val="dk1"/>
                </a:solidFill>
              </a:rPr>
              <a:t>A group of talented graduate students, postdocs and junior group leaders from across the world – the eLife ECAG – </a:t>
            </a:r>
            <a:r>
              <a:rPr lang="en" sz="1200">
                <a:solidFill>
                  <a:schemeClr val="accent2"/>
                </a:solidFill>
              </a:rPr>
              <a:t>acts as a voice for early-career researchers (ECRs) within eLife.</a:t>
            </a:r>
            <a:endParaRPr sz="1200">
              <a:solidFill>
                <a:srgbClr val="212121"/>
              </a:solidFill>
            </a:endParaRPr>
          </a:p>
        </p:txBody>
      </p:sp>
      <p:pic>
        <p:nvPicPr>
          <p:cNvPr id="178" name="Google Shape;178;p28"/>
          <p:cNvPicPr preferRelativeResize="0"/>
          <p:nvPr/>
        </p:nvPicPr>
        <p:blipFill>
          <a:blip r:embed="rId3">
            <a:alphaModFix/>
          </a:blip>
          <a:stretch>
            <a:fillRect/>
          </a:stretch>
        </p:blipFill>
        <p:spPr>
          <a:xfrm>
            <a:off x="3733250" y="662749"/>
            <a:ext cx="5277024" cy="44045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subTitle" idx="1"/>
          </p:nvPr>
        </p:nvSpPr>
        <p:spPr>
          <a:xfrm>
            <a:off x="253425" y="516225"/>
            <a:ext cx="3808200" cy="20124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Interview series with and about early-career scientists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Posts from groups coalescing and supporting early-career researchers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Updates about eLife’s programmes for early-career researchers</a:t>
            </a:r>
            <a:endParaRPr sz="1200">
              <a:solidFill>
                <a:schemeClr val="dk1"/>
              </a:solidFill>
            </a:endParaRPr>
          </a:p>
        </p:txBody>
      </p:sp>
      <p:sp>
        <p:nvSpPr>
          <p:cNvPr id="184" name="Google Shape;184;p29"/>
          <p:cNvSpPr txBox="1">
            <a:spLocks noGrp="1"/>
          </p:cNvSpPr>
          <p:nvPr>
            <p:ph type="subTitle" idx="2"/>
          </p:nvPr>
        </p:nvSpPr>
        <p:spPr>
          <a:xfrm>
            <a:off x="4897350" y="516225"/>
            <a:ext cx="3808200" cy="16173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On the last Wednesday of each month, members of the eLife Early-Career Advisory Group invite experts to share their views and advice on subjects pertinent to research careers.</a:t>
            </a:r>
            <a:endParaRPr sz="1200">
              <a:solidFill>
                <a:schemeClr val="dk1"/>
              </a:solidFill>
            </a:endParaRPr>
          </a:p>
        </p:txBody>
      </p:sp>
      <p:sp>
        <p:nvSpPr>
          <p:cNvPr id="185" name="Google Shape;185;p29"/>
          <p:cNvSpPr txBox="1">
            <a:spLocks noGrp="1"/>
          </p:cNvSpPr>
          <p:nvPr>
            <p:ph type="subTitle" idx="3"/>
          </p:nvPr>
        </p:nvSpPr>
        <p:spPr>
          <a:xfrm>
            <a:off x="285375" y="2980173"/>
            <a:ext cx="3808200" cy="21174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eLife encourages reviewers to involve junior colleagues as co-reviewers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we involve outstanding early-stage researchers as reviewers in their own right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we enable all reviewers to receive credit for their contributions through services such as Publons and ORCID</a:t>
            </a:r>
            <a:endParaRPr sz="1200"/>
          </a:p>
        </p:txBody>
      </p:sp>
      <p:sp>
        <p:nvSpPr>
          <p:cNvPr id="186" name="Google Shape;186;p29"/>
          <p:cNvSpPr txBox="1">
            <a:spLocks noGrp="1"/>
          </p:cNvSpPr>
          <p:nvPr>
            <p:ph type="ctrTitle" idx="4294967295"/>
          </p:nvPr>
        </p:nvSpPr>
        <p:spPr>
          <a:xfrm>
            <a:off x="285375" y="390900"/>
            <a:ext cx="27630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chemeClr val="hlink"/>
                </a:solidFill>
                <a:hlinkClick r:id="rId3"/>
              </a:rPr>
              <a:t>elifesciences.org/Community</a:t>
            </a:r>
            <a:endParaRPr sz="1400" b="1"/>
          </a:p>
        </p:txBody>
      </p:sp>
      <p:sp>
        <p:nvSpPr>
          <p:cNvPr id="187" name="Google Shape;187;p29"/>
          <p:cNvSpPr txBox="1">
            <a:spLocks noGrp="1"/>
          </p:cNvSpPr>
          <p:nvPr>
            <p:ph type="ctrTitle" idx="4294967295"/>
          </p:nvPr>
        </p:nvSpPr>
        <p:spPr>
          <a:xfrm>
            <a:off x="4940398" y="390900"/>
            <a:ext cx="37221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u="sng">
                <a:solidFill>
                  <a:schemeClr val="hlink"/>
                </a:solidFill>
                <a:hlinkClick r:id="rId4"/>
              </a:rPr>
              <a:t>#ECR Wednesday webinars</a:t>
            </a:r>
            <a:endParaRPr sz="1400" b="1"/>
          </a:p>
        </p:txBody>
      </p:sp>
      <p:sp>
        <p:nvSpPr>
          <p:cNvPr id="188" name="Google Shape;188;p29"/>
          <p:cNvSpPr txBox="1">
            <a:spLocks noGrp="1"/>
          </p:cNvSpPr>
          <p:nvPr>
            <p:ph type="ctrTitle" idx="4294967295"/>
          </p:nvPr>
        </p:nvSpPr>
        <p:spPr>
          <a:xfrm>
            <a:off x="285375" y="2724300"/>
            <a:ext cx="3534300" cy="3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Involvement in peer review</a:t>
            </a:r>
            <a:endParaRPr sz="1400" b="1"/>
          </a:p>
        </p:txBody>
      </p:sp>
      <p:sp>
        <p:nvSpPr>
          <p:cNvPr id="189" name="Google Shape;189;p29"/>
          <p:cNvSpPr txBox="1">
            <a:spLocks noGrp="1"/>
          </p:cNvSpPr>
          <p:nvPr>
            <p:ph type="subTitle" idx="4"/>
          </p:nvPr>
        </p:nvSpPr>
        <p:spPr>
          <a:xfrm>
            <a:off x="4945950" y="3026100"/>
            <a:ext cx="3808200" cy="13929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en" sz="1200">
                <a:solidFill>
                  <a:schemeClr val="dk1"/>
                </a:solidFill>
              </a:rPr>
              <a:t>Funding up to $1,000 for early-career authors who published their research with eLife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Approximately 20 awards a year</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 sz="1200">
                <a:solidFill>
                  <a:schemeClr val="dk1"/>
                </a:solidFill>
              </a:rPr>
              <a:t>Tears and conditions apply</a:t>
            </a:r>
            <a:endParaRPr sz="1200">
              <a:solidFill>
                <a:schemeClr val="dk1"/>
              </a:solidFill>
            </a:endParaRPr>
          </a:p>
        </p:txBody>
      </p:sp>
      <p:sp>
        <p:nvSpPr>
          <p:cNvPr id="190" name="Google Shape;190;p29"/>
          <p:cNvSpPr txBox="1">
            <a:spLocks noGrp="1"/>
          </p:cNvSpPr>
          <p:nvPr>
            <p:ph type="ctrTitle" idx="4294967295"/>
          </p:nvPr>
        </p:nvSpPr>
        <p:spPr>
          <a:xfrm>
            <a:off x="4945950" y="2724300"/>
            <a:ext cx="3534300" cy="30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t>Travel grants</a:t>
            </a:r>
            <a:endParaRPr sz="1400" b="1"/>
          </a:p>
        </p:txBody>
      </p:sp>
      <p:pic>
        <p:nvPicPr>
          <p:cNvPr id="191" name="Google Shape;191;p29"/>
          <p:cNvPicPr preferRelativeResize="0"/>
          <p:nvPr/>
        </p:nvPicPr>
        <p:blipFill>
          <a:blip r:embed="rId5">
            <a:alphaModFix/>
          </a:blip>
          <a:stretch>
            <a:fillRect/>
          </a:stretch>
        </p:blipFill>
        <p:spPr>
          <a:xfrm>
            <a:off x="2972175" y="-544649"/>
            <a:ext cx="1060875" cy="1060875"/>
          </a:xfrm>
          <a:prstGeom prst="rect">
            <a:avLst/>
          </a:prstGeom>
          <a:noFill/>
          <a:ln>
            <a:noFill/>
          </a:ln>
        </p:spPr>
      </p:pic>
      <p:pic>
        <p:nvPicPr>
          <p:cNvPr id="192" name="Google Shape;192;p29"/>
          <p:cNvPicPr preferRelativeResize="0"/>
          <p:nvPr/>
        </p:nvPicPr>
        <p:blipFill>
          <a:blip r:embed="rId6">
            <a:alphaModFix/>
          </a:blip>
          <a:stretch>
            <a:fillRect/>
          </a:stretch>
        </p:blipFill>
        <p:spPr>
          <a:xfrm>
            <a:off x="8312650" y="1897175"/>
            <a:ext cx="1128924" cy="1128924"/>
          </a:xfrm>
          <a:prstGeom prst="rect">
            <a:avLst/>
          </a:prstGeom>
          <a:noFill/>
          <a:ln>
            <a:noFill/>
          </a:ln>
        </p:spPr>
      </p:pic>
      <p:pic>
        <p:nvPicPr>
          <p:cNvPr id="193" name="Google Shape;193;p29"/>
          <p:cNvPicPr preferRelativeResize="0"/>
          <p:nvPr/>
        </p:nvPicPr>
        <p:blipFill>
          <a:blip r:embed="rId7">
            <a:alphaModFix/>
          </a:blip>
          <a:stretch>
            <a:fillRect/>
          </a:stretch>
        </p:blipFill>
        <p:spPr>
          <a:xfrm>
            <a:off x="4945950" y="4572875"/>
            <a:ext cx="1128924" cy="112892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eLife Community Ambassadors</a:t>
            </a:r>
            <a:endParaRPr sz="1400" b="1">
              <a:solidFill>
                <a:srgbClr val="212121"/>
              </a:solidFill>
            </a:endParaRPr>
          </a:p>
        </p:txBody>
      </p:sp>
      <p:sp>
        <p:nvSpPr>
          <p:cNvPr id="199" name="Google Shape;199;p30"/>
          <p:cNvSpPr txBox="1">
            <a:spLocks noGrp="1"/>
          </p:cNvSpPr>
          <p:nvPr>
            <p:ph type="subTitle" idx="1"/>
          </p:nvPr>
        </p:nvSpPr>
        <p:spPr>
          <a:xfrm>
            <a:off x="223800" y="928400"/>
            <a:ext cx="3851100" cy="37326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a:solidFill>
                  <a:srgbClr val="212121"/>
                </a:solidFill>
              </a:rPr>
              <a:t>A worldwide community of like-minded researchers </a:t>
            </a:r>
            <a:br>
              <a:rPr lang="en" sz="1200">
                <a:solidFill>
                  <a:srgbClr val="212121"/>
                </a:solidFill>
              </a:rPr>
            </a:br>
            <a:r>
              <a:rPr lang="en" sz="1200">
                <a:solidFill>
                  <a:srgbClr val="212121"/>
                </a:solidFill>
              </a:rPr>
              <a:t>who promote responsible behaviours in science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They do that by pursuing a number of initiatives: from running </a:t>
            </a:r>
            <a:r>
              <a:rPr lang="en" sz="1200">
                <a:solidFill>
                  <a:srgbClr val="CF0C4E"/>
                </a:solidFill>
              </a:rPr>
              <a:t>preprint journal clubs</a:t>
            </a:r>
            <a:r>
              <a:rPr lang="en" sz="1200">
                <a:solidFill>
                  <a:srgbClr val="212121"/>
                </a:solidFill>
              </a:rPr>
              <a:t>, to delivering </a:t>
            </a:r>
            <a:r>
              <a:rPr lang="en" sz="1200">
                <a:solidFill>
                  <a:srgbClr val="0A9DD9"/>
                </a:solidFill>
              </a:rPr>
              <a:t>workshops on rigour and reproducibility</a:t>
            </a:r>
            <a:r>
              <a:rPr lang="en" sz="1200">
                <a:solidFill>
                  <a:srgbClr val="212121"/>
                </a:solidFill>
              </a:rPr>
              <a:t>, to advocating for more </a:t>
            </a:r>
            <a:r>
              <a:rPr lang="en" sz="1200">
                <a:solidFill>
                  <a:srgbClr val="629F43"/>
                </a:solidFill>
              </a:rPr>
              <a:t>inclusive career and funding opportunities</a:t>
            </a:r>
            <a:r>
              <a:rPr lang="en" sz="1200">
                <a:solidFill>
                  <a:srgbClr val="212121"/>
                </a:solidFill>
              </a:rPr>
              <a:t> in science, and more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Read about outcomes of the first edition of the programme in 2018 in our </a:t>
            </a:r>
            <a:r>
              <a:rPr lang="en" sz="1200" u="sng">
                <a:solidFill>
                  <a:schemeClr val="hlink"/>
                </a:solidFill>
                <a:hlinkClick r:id="rId3"/>
              </a:rPr>
              <a:t>report</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Resources they’ve created so far:</a:t>
            </a:r>
            <a:endParaRPr sz="1200">
              <a:solidFill>
                <a:srgbClr val="212121"/>
              </a:solidFill>
            </a:endParaRPr>
          </a:p>
          <a:p>
            <a:pPr marL="914400" lvl="1" indent="-304800" algn="l" rtl="0">
              <a:lnSpc>
                <a:spcPct val="115000"/>
              </a:lnSpc>
              <a:spcBef>
                <a:spcPts val="0"/>
              </a:spcBef>
              <a:spcAft>
                <a:spcPts val="0"/>
              </a:spcAft>
              <a:buClr>
                <a:srgbClr val="212121"/>
              </a:buClr>
              <a:buSzPts val="1200"/>
              <a:buChar char="○"/>
            </a:pPr>
            <a:r>
              <a:rPr lang="en" sz="1200">
                <a:solidFill>
                  <a:srgbClr val="212121"/>
                </a:solidFill>
              </a:rPr>
              <a:t>Their blog: </a:t>
            </a:r>
            <a:r>
              <a:rPr lang="en" sz="1200" u="sng">
                <a:solidFill>
                  <a:schemeClr val="hlink"/>
                </a:solidFill>
                <a:hlinkClick r:id="rId4"/>
              </a:rPr>
              <a:t>ecrlife.org</a:t>
            </a:r>
            <a:r>
              <a:rPr lang="en" sz="1200">
                <a:solidFill>
                  <a:srgbClr val="212121"/>
                </a:solidFill>
              </a:rPr>
              <a:t> </a:t>
            </a:r>
            <a:endParaRPr sz="1200">
              <a:solidFill>
                <a:srgbClr val="212121"/>
              </a:solidFill>
            </a:endParaRPr>
          </a:p>
          <a:p>
            <a:pPr marL="914400" lvl="1" indent="-304800" algn="l" rtl="0">
              <a:lnSpc>
                <a:spcPct val="115000"/>
              </a:lnSpc>
              <a:spcBef>
                <a:spcPts val="0"/>
              </a:spcBef>
              <a:spcAft>
                <a:spcPts val="0"/>
              </a:spcAft>
              <a:buClr>
                <a:srgbClr val="212121"/>
              </a:buClr>
              <a:buSzPts val="1200"/>
              <a:buChar char="○"/>
            </a:pPr>
            <a:r>
              <a:rPr lang="en" sz="1200">
                <a:solidFill>
                  <a:srgbClr val="212121"/>
                </a:solidFill>
              </a:rPr>
              <a:t>Funding opportunities platform: </a:t>
            </a:r>
            <a:r>
              <a:rPr lang="en" sz="1200" u="sng">
                <a:solidFill>
                  <a:schemeClr val="hlink"/>
                </a:solidFill>
                <a:hlinkClick r:id="rId5"/>
              </a:rPr>
              <a:t>ECRcentral.org</a:t>
            </a:r>
            <a:r>
              <a:rPr lang="en" sz="1200">
                <a:solidFill>
                  <a:srgbClr val="212121"/>
                </a:solidFill>
              </a:rPr>
              <a:t> </a:t>
            </a:r>
            <a:endParaRPr sz="1200">
              <a:solidFill>
                <a:srgbClr val="212121"/>
              </a:solidFill>
            </a:endParaRPr>
          </a:p>
        </p:txBody>
      </p:sp>
      <p:pic>
        <p:nvPicPr>
          <p:cNvPr id="200" name="Google Shape;200;p30"/>
          <p:cNvPicPr preferRelativeResize="0"/>
          <p:nvPr/>
        </p:nvPicPr>
        <p:blipFill>
          <a:blip r:embed="rId6">
            <a:alphaModFix/>
          </a:blip>
          <a:stretch>
            <a:fillRect/>
          </a:stretch>
        </p:blipFill>
        <p:spPr>
          <a:xfrm>
            <a:off x="4335725" y="243200"/>
            <a:ext cx="4699001" cy="4767975"/>
          </a:xfrm>
          <a:prstGeom prst="rect">
            <a:avLst/>
          </a:prstGeom>
          <a:noFill/>
          <a:ln>
            <a:noFill/>
          </a:ln>
        </p:spPr>
      </p:pic>
      <p:pic>
        <p:nvPicPr>
          <p:cNvPr id="201" name="Google Shape;201;p30"/>
          <p:cNvPicPr preferRelativeResize="0"/>
          <p:nvPr/>
        </p:nvPicPr>
        <p:blipFill rotWithShape="1">
          <a:blip r:embed="rId7">
            <a:alphaModFix/>
          </a:blip>
          <a:srcRect l="15407" t="28471" r="15129" b="25864"/>
          <a:stretch/>
        </p:blipFill>
        <p:spPr>
          <a:xfrm>
            <a:off x="5730700" y="2286000"/>
            <a:ext cx="1909050" cy="615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pic>
        <p:nvPicPr>
          <p:cNvPr id="206" name="Google Shape;206;p31"/>
          <p:cNvPicPr preferRelativeResize="0"/>
          <p:nvPr/>
        </p:nvPicPr>
        <p:blipFill>
          <a:blip r:embed="rId4">
            <a:alphaModFix/>
          </a:blip>
          <a:stretch>
            <a:fillRect/>
          </a:stretch>
        </p:blipFill>
        <p:spPr>
          <a:xfrm>
            <a:off x="-558337" y="5"/>
            <a:ext cx="17332660" cy="5143498"/>
          </a:xfrm>
          <a:prstGeom prst="rect">
            <a:avLst/>
          </a:prstGeom>
          <a:noFill/>
          <a:ln>
            <a:noFill/>
          </a:ln>
        </p:spPr>
      </p:pic>
      <p:sp>
        <p:nvSpPr>
          <p:cNvPr id="207" name="Google Shape;207;p31"/>
          <p:cNvSpPr/>
          <p:nvPr/>
        </p:nvSpPr>
        <p:spPr>
          <a:xfrm>
            <a:off x="6455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08" name="Google Shape;208;p31"/>
          <p:cNvSpPr txBox="1">
            <a:spLocks noGrp="1"/>
          </p:cNvSpPr>
          <p:nvPr>
            <p:ph type="ctrTitle"/>
          </p:nvPr>
        </p:nvSpPr>
        <p:spPr>
          <a:xfrm>
            <a:off x="303276" y="3623200"/>
            <a:ext cx="6075300" cy="6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How is eLife changing scholarly publishing?</a:t>
            </a:r>
            <a:endParaRPr sz="3600" b="1">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2"/>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Promoting openness</a:t>
            </a:r>
            <a:endParaRPr sz="1400" b="1">
              <a:solidFill>
                <a:srgbClr val="212121"/>
              </a:solidFill>
            </a:endParaRPr>
          </a:p>
        </p:txBody>
      </p:sp>
      <p:sp>
        <p:nvSpPr>
          <p:cNvPr id="214" name="Google Shape;214;p32"/>
          <p:cNvSpPr txBox="1">
            <a:spLocks noGrp="1"/>
          </p:cNvSpPr>
          <p:nvPr>
            <p:ph type="subTitle" idx="1"/>
          </p:nvPr>
        </p:nvSpPr>
        <p:spPr>
          <a:xfrm>
            <a:off x="223800" y="928400"/>
            <a:ext cx="4223700" cy="21531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a:solidFill>
                  <a:srgbClr val="212121"/>
                </a:solidFill>
              </a:rPr>
              <a:t>Providing open access to research results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Promoting understanding of research</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Supporting reproducibility </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Promoting deposit of preprints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Encouraging open dialogue over scientific results</a:t>
            </a:r>
            <a:endParaRPr sz="1200">
              <a:solidFill>
                <a:srgbClr val="212121"/>
              </a:solidFill>
            </a:endParaRPr>
          </a:p>
        </p:txBody>
      </p:sp>
      <p:pic>
        <p:nvPicPr>
          <p:cNvPr id="215" name="Google Shape;215;p32"/>
          <p:cNvPicPr preferRelativeResize="0"/>
          <p:nvPr/>
        </p:nvPicPr>
        <p:blipFill>
          <a:blip r:embed="rId3">
            <a:alphaModFix/>
          </a:blip>
          <a:stretch>
            <a:fillRect/>
          </a:stretch>
        </p:blipFill>
        <p:spPr>
          <a:xfrm>
            <a:off x="4572000" y="0"/>
            <a:ext cx="7715251" cy="51435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pic>
        <p:nvPicPr>
          <p:cNvPr id="220" name="Google Shape;220;p33"/>
          <p:cNvPicPr preferRelativeResize="0"/>
          <p:nvPr/>
        </p:nvPicPr>
        <p:blipFill rotWithShape="1">
          <a:blip r:embed="rId3">
            <a:alphaModFix/>
          </a:blip>
          <a:srcRect l="7880" r="-7880"/>
          <a:stretch/>
        </p:blipFill>
        <p:spPr>
          <a:xfrm>
            <a:off x="0" y="-354505"/>
            <a:ext cx="10061850" cy="6705430"/>
          </a:xfrm>
          <a:prstGeom prst="rect">
            <a:avLst/>
          </a:prstGeom>
          <a:noFill/>
          <a:ln>
            <a:noFill/>
          </a:ln>
        </p:spPr>
      </p:pic>
      <p:sp>
        <p:nvSpPr>
          <p:cNvPr id="221" name="Google Shape;221;p33"/>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Supporting reproducibility</a:t>
            </a:r>
            <a:endParaRPr sz="1400" b="1">
              <a:solidFill>
                <a:srgbClr val="212121"/>
              </a:solidFill>
            </a:endParaRPr>
          </a:p>
        </p:txBody>
      </p:sp>
      <p:sp>
        <p:nvSpPr>
          <p:cNvPr id="222" name="Google Shape;222;p33"/>
          <p:cNvSpPr txBox="1">
            <a:spLocks noGrp="1"/>
          </p:cNvSpPr>
          <p:nvPr>
            <p:ph type="subTitle" idx="1"/>
          </p:nvPr>
        </p:nvSpPr>
        <p:spPr>
          <a:xfrm>
            <a:off x="223800" y="928400"/>
            <a:ext cx="4223700" cy="21531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u="sng">
                <a:solidFill>
                  <a:schemeClr val="hlink"/>
                </a:solidFill>
                <a:hlinkClick r:id="rId4"/>
              </a:rPr>
              <a:t>Reproducibility Project: Cancer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u="sng">
                <a:solidFill>
                  <a:schemeClr val="hlink"/>
                </a:solidFill>
                <a:hlinkClick r:id="rId5"/>
              </a:rPr>
              <a:t>Promoting publication of peer-reviewed protocols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u="sng">
                <a:solidFill>
                  <a:schemeClr val="hlink"/>
                </a:solidFill>
                <a:hlinkClick r:id="rId6"/>
              </a:rPr>
              <a:t>Depositing code used in eLife papers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u="sng">
                <a:solidFill>
                  <a:schemeClr val="hlink"/>
                </a:solidFill>
                <a:hlinkClick r:id="rId7"/>
              </a:rPr>
              <a:t>Transparency and rigour in reporting of resources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u="sng">
                <a:solidFill>
                  <a:schemeClr val="hlink"/>
                </a:solidFill>
                <a:hlinkClick r:id="rId8"/>
              </a:rPr>
              <a:t>Routine screening of scientific images</a:t>
            </a:r>
            <a:endParaRPr sz="1200">
              <a:solidFill>
                <a:srgbClr val="21212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4"/>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Investing in open-source tools for better scholarly communication</a:t>
            </a:r>
            <a:endParaRPr sz="1400" b="1">
              <a:solidFill>
                <a:srgbClr val="212121"/>
              </a:solidFill>
            </a:endParaRPr>
          </a:p>
        </p:txBody>
      </p:sp>
      <p:sp>
        <p:nvSpPr>
          <p:cNvPr id="228" name="Google Shape;228;p34"/>
          <p:cNvSpPr txBox="1">
            <a:spLocks noGrp="1"/>
          </p:cNvSpPr>
          <p:nvPr>
            <p:ph type="subTitle" idx="1"/>
          </p:nvPr>
        </p:nvSpPr>
        <p:spPr>
          <a:xfrm>
            <a:off x="223800" y="1212125"/>
            <a:ext cx="4223700" cy="3931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b="1">
                <a:solidFill>
                  <a:srgbClr val="212121"/>
                </a:solidFill>
              </a:rPr>
              <a:t>Innovation Initiative </a:t>
            </a:r>
            <a:r>
              <a:rPr lang="en" sz="1200">
                <a:solidFill>
                  <a:srgbClr val="212121"/>
                </a:solidFill>
              </a:rPr>
              <a:t>– supporting community projects that promote better discovery, reproducibility or assessment of research outputs, eg. </a:t>
            </a:r>
            <a:r>
              <a:rPr lang="en" sz="1200" u="sng">
                <a:solidFill>
                  <a:schemeClr val="hlink"/>
                </a:solidFill>
                <a:hlinkClick r:id="rId3"/>
              </a:rPr>
              <a:t>Annotations</a:t>
            </a:r>
            <a:r>
              <a:rPr lang="en" sz="1200">
                <a:solidFill>
                  <a:srgbClr val="212121"/>
                </a:solidFill>
              </a:rPr>
              <a:t> for open commenting on published research</a:t>
            </a:r>
            <a:br>
              <a:rPr lang="en" sz="1200">
                <a:solidFill>
                  <a:srgbClr val="212121"/>
                </a:solidFill>
              </a:rPr>
            </a:b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b="1">
                <a:solidFill>
                  <a:srgbClr val="212121"/>
                </a:solidFill>
              </a:rPr>
              <a:t>Innovation Sprint</a:t>
            </a:r>
            <a:r>
              <a:rPr lang="en" sz="1200">
                <a:solidFill>
                  <a:srgbClr val="212121"/>
                </a:solidFill>
              </a:rPr>
              <a:t> – a two-day hackathon with open-source software developers and researchers to create and progress new applications, for example: </a:t>
            </a:r>
            <a:r>
              <a:rPr lang="en" sz="1200" b="1">
                <a:solidFill>
                  <a:srgbClr val="212121"/>
                </a:solidFill>
              </a:rPr>
              <a:t>Plaudit, Swipe4Science</a:t>
            </a:r>
            <a:br>
              <a:rPr lang="en" sz="1200" b="1">
                <a:solidFill>
                  <a:srgbClr val="212121"/>
                </a:solidFill>
              </a:rPr>
            </a:br>
            <a:endParaRPr sz="1200" b="1">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Development of the </a:t>
            </a:r>
            <a:r>
              <a:rPr lang="en" sz="1200" b="1">
                <a:solidFill>
                  <a:srgbClr val="212121"/>
                </a:solidFill>
              </a:rPr>
              <a:t>Reproducible Document Stack</a:t>
            </a:r>
            <a:r>
              <a:rPr lang="en" sz="1200">
                <a:solidFill>
                  <a:srgbClr val="212121"/>
                </a:solidFill>
              </a:rPr>
              <a:t> – infrastructure for publishing computationally </a:t>
            </a:r>
            <a:r>
              <a:rPr lang="en" sz="1200" u="sng">
                <a:solidFill>
                  <a:schemeClr val="hlink"/>
                </a:solidFill>
                <a:hlinkClick r:id="rId4"/>
              </a:rPr>
              <a:t>reproducible manuscripts</a:t>
            </a:r>
            <a:r>
              <a:rPr lang="en" sz="1200">
                <a:solidFill>
                  <a:srgbClr val="212121"/>
                </a:solidFill>
              </a:rPr>
              <a:t> online</a:t>
            </a:r>
            <a:br>
              <a:rPr lang="en" sz="1200">
                <a:solidFill>
                  <a:srgbClr val="212121"/>
                </a:solidFill>
              </a:rPr>
            </a:b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b="1">
                <a:solidFill>
                  <a:srgbClr val="212121"/>
                </a:solidFill>
              </a:rPr>
              <a:t>eLife Libero</a:t>
            </a:r>
            <a:r>
              <a:rPr lang="en" sz="1200">
                <a:solidFill>
                  <a:srgbClr val="212121"/>
                </a:solidFill>
              </a:rPr>
              <a:t> – end-to-end editorial and publishing software to help lower the costs of running journals to democratise scholarly publishing </a:t>
            </a:r>
            <a:endParaRPr sz="1200">
              <a:solidFill>
                <a:srgbClr val="212121"/>
              </a:solidFill>
            </a:endParaRPr>
          </a:p>
        </p:txBody>
      </p:sp>
      <p:pic>
        <p:nvPicPr>
          <p:cNvPr id="229" name="Google Shape;229;p34"/>
          <p:cNvPicPr preferRelativeResize="0"/>
          <p:nvPr/>
        </p:nvPicPr>
        <p:blipFill>
          <a:blip r:embed="rId5">
            <a:alphaModFix/>
          </a:blip>
          <a:stretch>
            <a:fillRect/>
          </a:stretch>
        </p:blipFill>
        <p:spPr>
          <a:xfrm>
            <a:off x="4572000" y="3"/>
            <a:ext cx="7271493" cy="5143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ctrTitle" idx="4294967295"/>
          </p:nvPr>
        </p:nvSpPr>
        <p:spPr>
          <a:xfrm>
            <a:off x="311700" y="2227500"/>
            <a:ext cx="4260300" cy="68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b="1">
                <a:solidFill>
                  <a:srgbClr val="046535"/>
                </a:solidFill>
              </a:rPr>
              <a:t>Thank you</a:t>
            </a:r>
            <a:endParaRPr sz="3600" b="1">
              <a:solidFill>
                <a:srgbClr val="046535"/>
              </a:solidFill>
            </a:endParaRPr>
          </a:p>
        </p:txBody>
      </p:sp>
      <p:pic>
        <p:nvPicPr>
          <p:cNvPr id="235" name="Google Shape;235;p35"/>
          <p:cNvPicPr preferRelativeResize="0"/>
          <p:nvPr/>
        </p:nvPicPr>
        <p:blipFill>
          <a:blip r:embed="rId3">
            <a:alphaModFix/>
          </a:blip>
          <a:stretch>
            <a:fillRect/>
          </a:stretch>
        </p:blipFill>
        <p:spPr>
          <a:xfrm>
            <a:off x="279325" y="3837200"/>
            <a:ext cx="4405978" cy="7795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F43"/>
        </a:solidFill>
        <a:effectLst/>
      </p:bgPr>
    </p:bg>
    <p:spTree>
      <p:nvGrpSpPr>
        <p:cNvPr id="1" name="Shape 115"/>
        <p:cNvGrpSpPr/>
        <p:nvPr/>
      </p:nvGrpSpPr>
      <p:grpSpPr>
        <a:xfrm>
          <a:off x="0" y="0"/>
          <a:ext cx="0" cy="0"/>
          <a:chOff x="0" y="0"/>
          <a:chExt cx="0" cy="0"/>
        </a:xfrm>
      </p:grpSpPr>
      <p:sp>
        <p:nvSpPr>
          <p:cNvPr id="116" name="Google Shape;116;p19"/>
          <p:cNvSpPr txBox="1">
            <a:spLocks noGrp="1"/>
          </p:cNvSpPr>
          <p:nvPr>
            <p:ph type="ctrTitle"/>
          </p:nvPr>
        </p:nvSpPr>
        <p:spPr>
          <a:xfrm>
            <a:off x="311698" y="2297200"/>
            <a:ext cx="3759600" cy="6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What is eLife?</a:t>
            </a:r>
            <a:endParaRPr sz="3600" b="1">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0"/>
          <p:cNvSpPr/>
          <p:nvPr/>
        </p:nvSpPr>
        <p:spPr>
          <a:xfrm>
            <a:off x="604800" y="-1395450"/>
            <a:ext cx="7934400" cy="7934400"/>
          </a:xfrm>
          <a:prstGeom prst="donut">
            <a:avLst>
              <a:gd name="adj" fmla="val 17896"/>
            </a:avLst>
          </a:prstGeom>
          <a:solidFill>
            <a:srgbClr val="629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22" name="Google Shape;122;p20"/>
          <p:cNvSpPr txBox="1">
            <a:spLocks noGrp="1"/>
          </p:cNvSpPr>
          <p:nvPr>
            <p:ph type="ctrTitle"/>
          </p:nvPr>
        </p:nvSpPr>
        <p:spPr>
          <a:xfrm>
            <a:off x="2001950" y="131225"/>
            <a:ext cx="5261700" cy="5012100"/>
          </a:xfrm>
          <a:prstGeom prst="rect">
            <a:avLst/>
          </a:prstGeom>
        </p:spPr>
        <p:txBody>
          <a:bodyPr spcFirstLastPara="1" wrap="square" lIns="91425" tIns="91425" rIns="91425" bIns="91425" anchor="b" anchorCtr="0">
            <a:noAutofit/>
          </a:bodyPr>
          <a:lstStyle/>
          <a:p>
            <a:pPr marL="0" lvl="0" indent="0" algn="ctr" rtl="0">
              <a:lnSpc>
                <a:spcPct val="100000"/>
              </a:lnSpc>
              <a:spcBef>
                <a:spcPts val="0"/>
              </a:spcBef>
              <a:spcAft>
                <a:spcPts val="0"/>
              </a:spcAft>
              <a:buNone/>
            </a:pPr>
            <a:r>
              <a:rPr lang="en" sz="5600" b="1">
                <a:solidFill>
                  <a:srgbClr val="046535"/>
                </a:solidFill>
              </a:rPr>
              <a:t>Helping scientists </a:t>
            </a:r>
            <a:br>
              <a:rPr lang="en" sz="5600" b="1">
                <a:solidFill>
                  <a:srgbClr val="046535"/>
                </a:solidFill>
              </a:rPr>
            </a:br>
            <a:r>
              <a:rPr lang="en" sz="5600" b="1">
                <a:solidFill>
                  <a:srgbClr val="629F43"/>
                </a:solidFill>
              </a:rPr>
              <a:t>accelerate discovery</a:t>
            </a:r>
            <a:r>
              <a:rPr lang="en" sz="5600" b="1">
                <a:solidFill>
                  <a:srgbClr val="046535"/>
                </a:solidFill>
              </a:rPr>
              <a:t> </a:t>
            </a:r>
            <a:endParaRPr sz="5600" b="1">
              <a:solidFill>
                <a:srgbClr val="629F43"/>
              </a:solidFill>
            </a:endParaRPr>
          </a:p>
          <a:p>
            <a:pPr marL="0" lvl="0" indent="0" algn="ctr" rtl="0">
              <a:spcBef>
                <a:spcPts val="0"/>
              </a:spcBef>
              <a:spcAft>
                <a:spcPts val="0"/>
              </a:spcAft>
              <a:buNone/>
            </a:pPr>
            <a:endParaRPr sz="2600" b="1">
              <a:solidFill>
                <a:srgbClr val="046535"/>
              </a:solidFill>
            </a:endParaRPr>
          </a:p>
          <a:p>
            <a:pPr marL="0" lvl="0" indent="0" algn="ctr" rtl="0">
              <a:spcBef>
                <a:spcPts val="0"/>
              </a:spcBef>
              <a:spcAft>
                <a:spcPts val="0"/>
              </a:spcAft>
              <a:buNone/>
            </a:pPr>
            <a:endParaRPr sz="2600" b="1">
              <a:solidFill>
                <a:srgbClr val="046535"/>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2600" b="1">
                <a:solidFill>
                  <a:srgbClr val="046535"/>
                </a:solidFill>
              </a:rPr>
              <a:t>… by operating a platform </a:t>
            </a:r>
            <a:br>
              <a:rPr lang="en" sz="2600" b="1">
                <a:solidFill>
                  <a:srgbClr val="046535"/>
                </a:solidFill>
              </a:rPr>
            </a:br>
            <a:r>
              <a:rPr lang="en" sz="2600" b="1">
                <a:solidFill>
                  <a:srgbClr val="046535"/>
                </a:solidFill>
              </a:rPr>
              <a:t>for research communication </a:t>
            </a:r>
            <a:br>
              <a:rPr lang="en" sz="2600" b="1">
                <a:solidFill>
                  <a:srgbClr val="046535"/>
                </a:solidFill>
              </a:rPr>
            </a:br>
            <a:r>
              <a:rPr lang="en" sz="2600" b="1">
                <a:solidFill>
                  <a:srgbClr val="046535"/>
                </a:solidFill>
              </a:rPr>
              <a:t>that encourages and recognises </a:t>
            </a:r>
            <a:br>
              <a:rPr lang="en" sz="2600" b="1">
                <a:solidFill>
                  <a:srgbClr val="046535"/>
                </a:solidFill>
              </a:rPr>
            </a:br>
            <a:r>
              <a:rPr lang="en" sz="2600" b="1">
                <a:solidFill>
                  <a:srgbClr val="629F43"/>
                </a:solidFill>
              </a:rPr>
              <a:t>the most responsible behaviours in science</a:t>
            </a:r>
            <a:endParaRPr/>
          </a:p>
        </p:txBody>
      </p:sp>
      <p:sp>
        <p:nvSpPr>
          <p:cNvPr id="128" name="Google Shape;128;p21"/>
          <p:cNvSpPr/>
          <p:nvPr/>
        </p:nvSpPr>
        <p:spPr>
          <a:xfrm>
            <a:off x="604800" y="-6092125"/>
            <a:ext cx="7934400" cy="7934400"/>
          </a:xfrm>
          <a:prstGeom prst="donut">
            <a:avLst>
              <a:gd name="adj" fmla="val 17896"/>
            </a:avLst>
          </a:prstGeom>
          <a:solidFill>
            <a:srgbClr val="629F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9"/>
        <p:cNvGrpSpPr/>
        <p:nvPr/>
      </p:nvGrpSpPr>
      <p:grpSpPr>
        <a:xfrm>
          <a:off x="0" y="0"/>
          <a:ext cx="0" cy="0"/>
          <a:chOff x="0" y="0"/>
          <a:chExt cx="0" cy="0"/>
        </a:xfrm>
      </p:grpSpPr>
      <p:pic>
        <p:nvPicPr>
          <p:cNvPr id="140" name="Google Shape;140;p23"/>
          <p:cNvPicPr preferRelativeResize="0"/>
          <p:nvPr/>
        </p:nvPicPr>
        <p:blipFill>
          <a:blip r:embed="rId4">
            <a:alphaModFix/>
          </a:blip>
          <a:stretch>
            <a:fillRect/>
          </a:stretch>
        </p:blipFill>
        <p:spPr>
          <a:xfrm>
            <a:off x="-4489899" y="0"/>
            <a:ext cx="17332747" cy="5143498"/>
          </a:xfrm>
          <a:prstGeom prst="rect">
            <a:avLst/>
          </a:prstGeom>
          <a:noFill/>
          <a:ln>
            <a:noFill/>
          </a:ln>
        </p:spPr>
      </p:pic>
      <p:sp>
        <p:nvSpPr>
          <p:cNvPr id="141" name="Google Shape;141;p23"/>
          <p:cNvSpPr/>
          <p:nvPr/>
        </p:nvSpPr>
        <p:spPr>
          <a:xfrm>
            <a:off x="6455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42" name="Google Shape;142;p23"/>
          <p:cNvSpPr txBox="1">
            <a:spLocks noGrp="1"/>
          </p:cNvSpPr>
          <p:nvPr>
            <p:ph type="ctrTitle"/>
          </p:nvPr>
        </p:nvSpPr>
        <p:spPr>
          <a:xfrm>
            <a:off x="311700" y="3710925"/>
            <a:ext cx="5484000" cy="6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What eLife publishes</a:t>
            </a:r>
            <a:endParaRPr sz="3600" b="1">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4"/>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Highly influential research across all disciplines </a:t>
            </a:r>
            <a:br>
              <a:rPr lang="en" sz="1400" b="1">
                <a:solidFill>
                  <a:srgbClr val="212121"/>
                </a:solidFill>
              </a:rPr>
            </a:br>
            <a:r>
              <a:rPr lang="en" sz="1400" b="1">
                <a:solidFill>
                  <a:srgbClr val="212121"/>
                </a:solidFill>
              </a:rPr>
              <a:t>of life sciences and biomedicine</a:t>
            </a:r>
            <a:endParaRPr sz="1400" b="1">
              <a:solidFill>
                <a:srgbClr val="212121"/>
              </a:solidFill>
            </a:endParaRPr>
          </a:p>
        </p:txBody>
      </p:sp>
      <p:sp>
        <p:nvSpPr>
          <p:cNvPr id="148" name="Google Shape;148;p24"/>
          <p:cNvSpPr txBox="1">
            <a:spLocks noGrp="1"/>
          </p:cNvSpPr>
          <p:nvPr>
            <p:ph type="subTitle" idx="1"/>
          </p:nvPr>
        </p:nvSpPr>
        <p:spPr>
          <a:xfrm>
            <a:off x="223800" y="928400"/>
            <a:ext cx="4223700" cy="31017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a:solidFill>
                  <a:srgbClr val="212121"/>
                </a:solidFill>
              </a:rPr>
              <a:t>Biochemistry and Chemical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Cancer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Cell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Chromosomes and Gene Expression</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Computational and Systems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Developmental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Ecology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Epidemiology and Global Health</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Evolutionary Biology</a:t>
            </a:r>
            <a:endParaRPr sz="1200">
              <a:solidFill>
                <a:srgbClr val="212121"/>
              </a:solidFill>
            </a:endParaRPr>
          </a:p>
        </p:txBody>
      </p:sp>
      <p:sp>
        <p:nvSpPr>
          <p:cNvPr id="149" name="Google Shape;149;p24"/>
          <p:cNvSpPr txBox="1">
            <a:spLocks noGrp="1"/>
          </p:cNvSpPr>
          <p:nvPr>
            <p:ph type="subTitle" idx="2"/>
          </p:nvPr>
        </p:nvSpPr>
        <p:spPr>
          <a:xfrm>
            <a:off x="4572000" y="928400"/>
            <a:ext cx="4223700" cy="31017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a:solidFill>
                  <a:srgbClr val="212121"/>
                </a:solidFill>
              </a:rPr>
              <a:t>Genetics and Genomics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Human Biology and Medicine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Immunology and Inflammation</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Microbiology and Infectious Disease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Neuroscience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Physics of Living Systems</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Plant Biology</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Stem Cells and Regenerative Medicine</a:t>
            </a: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a:solidFill>
                  <a:srgbClr val="212121"/>
                </a:solidFill>
              </a:rPr>
              <a:t>Structural Biology and Molecular Biophysics</a:t>
            </a:r>
            <a:endParaRPr sz="1200">
              <a:solidFill>
                <a:srgbClr val="21212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Article types</a:t>
            </a:r>
            <a:endParaRPr sz="1400" b="1">
              <a:solidFill>
                <a:srgbClr val="212121"/>
              </a:solidFill>
            </a:endParaRPr>
          </a:p>
        </p:txBody>
      </p:sp>
      <p:sp>
        <p:nvSpPr>
          <p:cNvPr id="155" name="Google Shape;155;p25"/>
          <p:cNvSpPr txBox="1">
            <a:spLocks noGrp="1"/>
          </p:cNvSpPr>
          <p:nvPr>
            <p:ph type="subTitle" idx="1"/>
          </p:nvPr>
        </p:nvSpPr>
        <p:spPr>
          <a:xfrm>
            <a:off x="223800" y="928400"/>
            <a:ext cx="4223700" cy="3544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rgbClr val="212121"/>
              </a:buClr>
              <a:buSzPts val="1200"/>
              <a:buChar char="●"/>
            </a:pPr>
            <a:r>
              <a:rPr lang="en" sz="1200" b="1">
                <a:solidFill>
                  <a:srgbClr val="732060"/>
                </a:solidFill>
              </a:rPr>
              <a:t>Research Articles</a:t>
            </a:r>
            <a:br>
              <a:rPr lang="en" sz="1200">
                <a:solidFill>
                  <a:srgbClr val="212121"/>
                </a:solidFill>
              </a:rPr>
            </a:br>
            <a:r>
              <a:rPr lang="en" sz="1200">
                <a:solidFill>
                  <a:srgbClr val="212121"/>
                </a:solidFill>
              </a:rPr>
              <a:t>There is no maximum length and there are no limits on the number of display items (eg. figures, videos)</a:t>
            </a:r>
            <a:br>
              <a:rPr lang="en" sz="1200">
                <a:solidFill>
                  <a:srgbClr val="212121"/>
                </a:solidFill>
              </a:rPr>
            </a:b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b="1">
                <a:solidFill>
                  <a:srgbClr val="732060"/>
                </a:solidFill>
              </a:rPr>
              <a:t>Tools &amp; Resources</a:t>
            </a:r>
            <a:br>
              <a:rPr lang="en" sz="1200">
                <a:solidFill>
                  <a:srgbClr val="212121"/>
                </a:solidFill>
              </a:rPr>
            </a:br>
            <a:r>
              <a:rPr lang="en" sz="1200">
                <a:solidFill>
                  <a:srgbClr val="212121"/>
                </a:solidFill>
              </a:rPr>
              <a:t>These articles do not have to report major new biological insights or mechanisms, but it must be clear that they will enable such advances.</a:t>
            </a:r>
            <a:br>
              <a:rPr lang="en" sz="1200">
                <a:solidFill>
                  <a:srgbClr val="212121"/>
                </a:solidFill>
              </a:rPr>
            </a:br>
            <a:endParaRPr sz="1200">
              <a:solidFill>
                <a:srgbClr val="212121"/>
              </a:solidFill>
            </a:endParaRPr>
          </a:p>
          <a:p>
            <a:pPr marL="457200" lvl="0" indent="-304800" algn="l" rtl="0">
              <a:lnSpc>
                <a:spcPct val="115000"/>
              </a:lnSpc>
              <a:spcBef>
                <a:spcPts val="0"/>
              </a:spcBef>
              <a:spcAft>
                <a:spcPts val="0"/>
              </a:spcAft>
              <a:buClr>
                <a:srgbClr val="212121"/>
              </a:buClr>
              <a:buSzPts val="1200"/>
              <a:buChar char="●"/>
            </a:pPr>
            <a:r>
              <a:rPr lang="en" sz="1200" b="1">
                <a:solidFill>
                  <a:srgbClr val="732060"/>
                </a:solidFill>
              </a:rPr>
              <a:t>Short Reports</a:t>
            </a:r>
            <a:br>
              <a:rPr lang="en" sz="1200">
                <a:solidFill>
                  <a:srgbClr val="212121"/>
                </a:solidFill>
              </a:rPr>
            </a:br>
            <a:r>
              <a:rPr lang="en" sz="1200">
                <a:solidFill>
                  <a:srgbClr val="212121"/>
                </a:solidFill>
              </a:rPr>
              <a:t>Reporting the results of a single set of experiments, where the findings are novel and judged to be of high importance; should not exceed 1,500 words.</a:t>
            </a:r>
            <a:endParaRPr sz="1200">
              <a:solidFill>
                <a:srgbClr val="212121"/>
              </a:solidFill>
            </a:endParaRPr>
          </a:p>
        </p:txBody>
      </p:sp>
      <p:sp>
        <p:nvSpPr>
          <p:cNvPr id="156" name="Google Shape;156;p25"/>
          <p:cNvSpPr txBox="1">
            <a:spLocks noGrp="1"/>
          </p:cNvSpPr>
          <p:nvPr>
            <p:ph type="subTitle" idx="2"/>
          </p:nvPr>
        </p:nvSpPr>
        <p:spPr>
          <a:xfrm>
            <a:off x="4572000" y="928400"/>
            <a:ext cx="4223700" cy="35445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accent2"/>
              </a:buClr>
              <a:buSzPts val="1200"/>
              <a:buChar char="●"/>
            </a:pPr>
            <a:r>
              <a:rPr lang="en" sz="1200" b="1">
                <a:solidFill>
                  <a:srgbClr val="732060"/>
                </a:solidFill>
              </a:rPr>
              <a:t>Research Advances</a:t>
            </a:r>
            <a:br>
              <a:rPr lang="en" sz="1200">
                <a:solidFill>
                  <a:schemeClr val="accent2"/>
                </a:solidFill>
              </a:rPr>
            </a:br>
            <a:r>
              <a:rPr lang="en" sz="1200">
                <a:solidFill>
                  <a:schemeClr val="accent2"/>
                </a:solidFill>
              </a:rPr>
              <a:t>This format is for substantial developments that build upon any article published previously by eLife.</a:t>
            </a:r>
            <a:br>
              <a:rPr lang="en" sz="1200">
                <a:solidFill>
                  <a:schemeClr val="accent2"/>
                </a:solidFill>
              </a:rPr>
            </a:br>
            <a:endParaRPr sz="1200">
              <a:solidFill>
                <a:schemeClr val="accent2"/>
              </a:solidFill>
            </a:endParaRPr>
          </a:p>
          <a:p>
            <a:pPr marL="457200" lvl="0" indent="-304800" algn="l" rtl="0">
              <a:lnSpc>
                <a:spcPct val="115000"/>
              </a:lnSpc>
              <a:spcBef>
                <a:spcPts val="0"/>
              </a:spcBef>
              <a:spcAft>
                <a:spcPts val="0"/>
              </a:spcAft>
              <a:buClr>
                <a:schemeClr val="accent2"/>
              </a:buClr>
              <a:buSzPts val="1200"/>
              <a:buChar char="●"/>
            </a:pPr>
            <a:r>
              <a:rPr lang="en" sz="1200" b="1">
                <a:solidFill>
                  <a:srgbClr val="732060"/>
                </a:solidFill>
              </a:rPr>
              <a:t>Scientific Correspondence</a:t>
            </a:r>
            <a:br>
              <a:rPr lang="en" sz="1200">
                <a:solidFill>
                  <a:schemeClr val="accent2"/>
                </a:solidFill>
              </a:rPr>
            </a:br>
            <a:r>
              <a:rPr lang="en" sz="1200">
                <a:solidFill>
                  <a:schemeClr val="accent2"/>
                </a:solidFill>
              </a:rPr>
              <a:t>For a manuscript that challenges the central findings of a paper published in eLife, and for the formal response to such a manuscript.</a:t>
            </a:r>
            <a:br>
              <a:rPr lang="en" sz="1200">
                <a:solidFill>
                  <a:schemeClr val="accent2"/>
                </a:solidFill>
              </a:rPr>
            </a:br>
            <a:endParaRPr sz="1200">
              <a:solidFill>
                <a:schemeClr val="accent2"/>
              </a:solidFill>
            </a:endParaRPr>
          </a:p>
          <a:p>
            <a:pPr marL="457200" lvl="0" indent="-304800" algn="l" rtl="0">
              <a:lnSpc>
                <a:spcPct val="115000"/>
              </a:lnSpc>
              <a:spcBef>
                <a:spcPts val="0"/>
              </a:spcBef>
              <a:spcAft>
                <a:spcPts val="0"/>
              </a:spcAft>
              <a:buClr>
                <a:schemeClr val="accent2"/>
              </a:buClr>
              <a:buSzPts val="1200"/>
              <a:buChar char="●"/>
            </a:pPr>
            <a:r>
              <a:rPr lang="en" sz="1200" b="1">
                <a:solidFill>
                  <a:srgbClr val="732060"/>
                </a:solidFill>
              </a:rPr>
              <a:t>Research Communications</a:t>
            </a:r>
            <a:br>
              <a:rPr lang="en" sz="1200">
                <a:solidFill>
                  <a:schemeClr val="accent2"/>
                </a:solidFill>
              </a:rPr>
            </a:br>
            <a:r>
              <a:rPr lang="en" sz="1200">
                <a:solidFill>
                  <a:schemeClr val="accent2"/>
                </a:solidFill>
              </a:rPr>
              <a:t>Articles that have been through an editorial process in which the authors decide how to respond to the issues raised during peer review.</a:t>
            </a:r>
            <a:endParaRPr sz="1200">
              <a:solidFill>
                <a:srgbClr val="212121"/>
              </a:solidFill>
            </a:endParaRPr>
          </a:p>
        </p:txBody>
      </p:sp>
      <p:sp>
        <p:nvSpPr>
          <p:cNvPr id="157" name="Google Shape;157;p25"/>
          <p:cNvSpPr txBox="1">
            <a:spLocks noGrp="1"/>
          </p:cNvSpPr>
          <p:nvPr>
            <p:ph type="ctrTitle" idx="4294967295"/>
          </p:nvPr>
        </p:nvSpPr>
        <p:spPr>
          <a:xfrm>
            <a:off x="378600" y="4472900"/>
            <a:ext cx="83868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eLife Magazine </a:t>
            </a:r>
            <a:r>
              <a:rPr lang="en" sz="1400">
                <a:solidFill>
                  <a:srgbClr val="212121"/>
                </a:solidFill>
              </a:rPr>
              <a:t>publishes Editorials, Feature and Insight Articles</a:t>
            </a:r>
            <a:endParaRPr sz="1400">
              <a:solidFill>
                <a:srgbClr val="21212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6"/>
          <p:cNvSpPr txBox="1">
            <a:spLocks noGrp="1"/>
          </p:cNvSpPr>
          <p:nvPr>
            <p:ph type="ctrTitle" idx="4294967295"/>
          </p:nvPr>
        </p:nvSpPr>
        <p:spPr>
          <a:xfrm>
            <a:off x="311700" y="653345"/>
            <a:ext cx="4260300" cy="34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b="1">
                <a:solidFill>
                  <a:srgbClr val="212121"/>
                </a:solidFill>
              </a:rPr>
              <a:t>Consultative peer review</a:t>
            </a:r>
            <a:endParaRPr sz="1400" b="1">
              <a:solidFill>
                <a:srgbClr val="212121"/>
              </a:solidFill>
            </a:endParaRPr>
          </a:p>
        </p:txBody>
      </p:sp>
      <p:sp>
        <p:nvSpPr>
          <p:cNvPr id="163" name="Google Shape;163;p26"/>
          <p:cNvSpPr txBox="1">
            <a:spLocks noGrp="1"/>
          </p:cNvSpPr>
          <p:nvPr>
            <p:ph type="subTitle" idx="1"/>
          </p:nvPr>
        </p:nvSpPr>
        <p:spPr>
          <a:xfrm>
            <a:off x="1674675" y="4286250"/>
            <a:ext cx="5609100" cy="5130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200">
                <a:solidFill>
                  <a:srgbClr val="212121"/>
                </a:solidFill>
              </a:rPr>
              <a:t>Learn more from the short video on </a:t>
            </a:r>
            <a:r>
              <a:rPr lang="en" sz="1200" u="sng">
                <a:solidFill>
                  <a:schemeClr val="hlink"/>
                </a:solidFill>
                <a:hlinkClick r:id="rId3"/>
              </a:rPr>
              <a:t>eLife peer review: The author's perspective</a:t>
            </a:r>
            <a:endParaRPr sz="1200">
              <a:solidFill>
                <a:srgbClr val="212121"/>
              </a:solidFill>
            </a:endParaRPr>
          </a:p>
        </p:txBody>
      </p:sp>
      <p:pic>
        <p:nvPicPr>
          <p:cNvPr id="164" name="Google Shape;164;p26" descr="Peer review can really feel like it’s working against scientists sometimes. Authors often receive multiple, conflicting comments from reviewers that might be impossible to reconcile. They can end up spending months on extra experiments and unnecessary delays. At the same time, reviewers often have no feedback on the reviews they have provided and whether they have helped the authors. eLife's consultative peer-review process engages reviewers in an open discussion, where they have an opportunity to engage in true scholarly exchange of views with colleagues. Watch this video to learn more" title="eLife peer review: The author's perspective">
            <a:hlinkClick r:id="rId4"/>
          </p:cNvPr>
          <p:cNvPicPr preferRelativeResize="0"/>
          <p:nvPr/>
        </p:nvPicPr>
        <p:blipFill>
          <a:blip r:embed="rId5">
            <a:alphaModFix/>
          </a:blip>
          <a:stretch>
            <a:fillRect/>
          </a:stretch>
        </p:blipFill>
        <p:spPr>
          <a:xfrm>
            <a:off x="2537550" y="1232375"/>
            <a:ext cx="4071824" cy="30538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8"/>
        <p:cNvGrpSpPr/>
        <p:nvPr/>
      </p:nvGrpSpPr>
      <p:grpSpPr>
        <a:xfrm>
          <a:off x="0" y="0"/>
          <a:ext cx="0" cy="0"/>
          <a:chOff x="0" y="0"/>
          <a:chExt cx="0" cy="0"/>
        </a:xfrm>
      </p:grpSpPr>
      <p:pic>
        <p:nvPicPr>
          <p:cNvPr id="169" name="Google Shape;169;p27"/>
          <p:cNvPicPr preferRelativeResize="0"/>
          <p:nvPr/>
        </p:nvPicPr>
        <p:blipFill>
          <a:blip r:embed="rId4">
            <a:alphaModFix/>
          </a:blip>
          <a:stretch>
            <a:fillRect/>
          </a:stretch>
        </p:blipFill>
        <p:spPr>
          <a:xfrm>
            <a:off x="-4404969" y="0"/>
            <a:ext cx="17332712" cy="5143498"/>
          </a:xfrm>
          <a:prstGeom prst="rect">
            <a:avLst/>
          </a:prstGeom>
          <a:noFill/>
          <a:ln>
            <a:noFill/>
          </a:ln>
        </p:spPr>
      </p:pic>
      <p:sp>
        <p:nvSpPr>
          <p:cNvPr id="170" name="Google Shape;170;p27"/>
          <p:cNvSpPr/>
          <p:nvPr/>
        </p:nvSpPr>
        <p:spPr>
          <a:xfrm>
            <a:off x="6455600" y="153450"/>
            <a:ext cx="4835700" cy="4835700"/>
          </a:xfrm>
          <a:prstGeom prst="donut">
            <a:avLst>
              <a:gd name="adj" fmla="val 17896"/>
            </a:avLst>
          </a:prstGeom>
          <a:solidFill>
            <a:srgbClr val="FFFFFF">
              <a:alpha val="503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171" name="Google Shape;171;p27"/>
          <p:cNvSpPr txBox="1">
            <a:spLocks noGrp="1"/>
          </p:cNvSpPr>
          <p:nvPr>
            <p:ph type="ctrTitle"/>
          </p:nvPr>
        </p:nvSpPr>
        <p:spPr>
          <a:xfrm>
            <a:off x="311700" y="661475"/>
            <a:ext cx="6185700" cy="6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600" b="1">
                <a:solidFill>
                  <a:srgbClr val="FFFFFF"/>
                </a:solidFill>
              </a:rPr>
              <a:t>How is eLife working with early-career researchers?</a:t>
            </a:r>
            <a:endParaRPr sz="3600" b="1">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1152</Words>
  <Application>Microsoft Macintosh PowerPoint</Application>
  <PresentationFormat>On-screen Show (16:9)</PresentationFormat>
  <Paragraphs>139</Paragraphs>
  <Slides>17</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Avenir</vt:lpstr>
      <vt:lpstr>Simple Light</vt:lpstr>
      <vt:lpstr>eLife</vt:lpstr>
      <vt:lpstr>What is eLife?</vt:lpstr>
      <vt:lpstr>Helping scientists  accelerate discovery   </vt:lpstr>
      <vt:lpstr>PowerPoint Presentation</vt:lpstr>
      <vt:lpstr>What eLife publishes</vt:lpstr>
      <vt:lpstr>Highly influential research across all disciplines  of life sciences and biomedicine</vt:lpstr>
      <vt:lpstr>Article types</vt:lpstr>
      <vt:lpstr>Consultative peer review</vt:lpstr>
      <vt:lpstr>How is eLife working with early-career researchers?</vt:lpstr>
      <vt:lpstr>Early-Career Advisory Group (ECAG)</vt:lpstr>
      <vt:lpstr>elifesciences.org/Community</vt:lpstr>
      <vt:lpstr>eLife Community Ambassadors</vt:lpstr>
      <vt:lpstr>How is eLife changing scholarly publishing?</vt:lpstr>
      <vt:lpstr>Promoting openness</vt:lpstr>
      <vt:lpstr>Supporting reproducibility</vt:lpstr>
      <vt:lpstr>Investing in open-source tools for better scholarly communication</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eLife</dc:title>
  <dc:subject/>
  <dc:creator/>
  <cp:keywords/>
  <dc:description/>
  <cp:lastModifiedBy>Rowena Maskell</cp:lastModifiedBy>
  <cp:revision>3</cp:revision>
  <dcterms:modified xsi:type="dcterms:W3CDTF">2019-05-21T14:03:45Z</dcterms:modified>
  <cp:category/>
</cp:coreProperties>
</file>